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3" r:id="rId3"/>
    <p:sldId id="274" r:id="rId4"/>
    <p:sldId id="275" r:id="rId5"/>
    <p:sldId id="271" r:id="rId6"/>
    <p:sldId id="272" r:id="rId7"/>
    <p:sldId id="276" r:id="rId8"/>
    <p:sldId id="264" r:id="rId9"/>
    <p:sldId id="265" r:id="rId10"/>
    <p:sldId id="278" r:id="rId11"/>
    <p:sldId id="279" r:id="rId12"/>
    <p:sldId id="282" r:id="rId13"/>
    <p:sldId id="277" r:id="rId14"/>
    <p:sldId id="281" r:id="rId15"/>
    <p:sldId id="266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3.181\das\&#1055;&#1054;&#1057;&#1051;&#1040;&#1053;&#1048;&#1045;%202022\&#1045;&#1076;&#1080;&#1085;&#1099;&#1081;%20&#1086;&#1073;&#1088;&#1072;&#1079;&#1086;&#1074;&#1072;&#1090;&#1077;&#1083;&#1100;&#1085;&#1099;&#1081;%20&#1089;&#1095;&#1077;&#1090;\&#1041;&#1077;&#1079;%20&#1053;&#1072;&#1094;&#1092;&#1086;&#1085;&#1076;&#1072;%202023%20&#1075;&#1086;&#1076;\&#1088;&#1072;&#1089;&#1095;&#1077;&#1090;%20&#1043;&#1054;&#1053;&#1057;%20&#1073;&#1077;&#1079;%20&#1053;&#1060;%20-%20207%20&#1090;&#1099;&#108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3.181\das\&#1055;&#1054;&#1057;&#1051;&#1040;&#1053;&#1048;&#1045;%202022\&#1045;&#1076;&#1080;&#1085;&#1099;&#1081;%20&#1086;&#1073;&#1088;&#1072;&#1079;&#1086;&#1074;&#1072;&#1090;&#1077;&#1083;&#1100;&#1085;&#1099;&#1081;%20&#1089;&#1095;&#1077;&#1090;\&#1041;&#1077;&#1079;%20&#1053;&#1072;&#1094;&#1092;&#1086;&#1085;&#1076;&#1072;%202023%20&#1075;&#1086;&#1076;\01%20&#1089;&#1083;&#1072;&#1081;&#1076;&#1099;%20&#1080;%20&#1088;&#1072;&#1089;&#1095;&#1077;&#1090;&#1099;\&#1088;&#1072;&#1089;&#1095;&#1077;&#1090;%20&#1050;&#1077;&#1083;&#1077;&#1096;&#1077;&#1082;%20&#1076;&#1083;&#1103;%20&#1076;&#1083;&#1080;&#1085;&#1085;&#1086;&#1075;&#1086;%20&#1089;&#1083;&#1072;&#1081;&#1076;&#1072;%2010%25%20&#1089;%20&#1087;&#1088;&#1086;&#1075;&#1085;&#1086;&#1079;&#1085;&#1099;&#1084;%20&#1085;&#1086;&#1088;&#1084;&#1072;&#1090;&#1080;&#1074;&#1086;&#1084;%20&#1075;&#1088;&#1072;&#1085;&#1090;&#1086;&#107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3.181\das\&#1055;&#1054;&#1057;&#1051;&#1040;&#1053;&#1048;&#1045;%202022\&#1045;&#1076;&#1080;&#1085;&#1099;&#1081;%20&#1086;&#1073;&#1088;&#1072;&#1079;&#1086;&#1074;&#1072;&#1090;&#1077;&#1083;&#1100;&#1085;&#1099;&#1081;%20&#1089;&#1095;&#1077;&#1090;\&#1041;&#1077;&#1079;%20&#1053;&#1072;&#1094;&#1092;&#1086;&#1085;&#1076;&#1072;%202023%20&#1075;&#1086;&#1076;\01%20&#1089;&#1083;&#1072;&#1081;&#1076;&#1099;%20&#1080;%20&#1088;&#1072;&#1089;&#1095;&#1077;&#1090;&#1099;\&#1088;&#1072;&#1089;&#1095;&#1077;&#1090;%20&#1050;&#1077;&#1083;&#1077;&#1096;&#1077;&#1082;%20&#1076;&#1083;&#1103;%20&#1076;&#1083;&#1080;&#1085;&#1085;&#1086;&#1075;&#1086;%20&#1089;&#1083;&#1072;&#1081;&#1076;&#1072;%2010%25%20&#1089;%20&#1087;&#1088;&#1086;&#1075;&#1085;&#1086;&#1079;&#1085;&#1099;&#1084;%20&#1085;&#1086;&#1088;&#1084;&#1072;&#1090;&#1080;&#1074;&#1086;&#1084;%20&#1075;&#1088;&#1072;&#1085;&#1090;&#1086;&#1074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113096990212672E-2"/>
          <c:y val="0.18415796526180062"/>
          <c:w val="0.96977380601957464"/>
          <c:h val="0.528234689319815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A7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'[расчет ГОНС без НФ - 207 тыс.xlsx]гранты (2)'!$C$40:$J$40</c:f>
              <c:strCache>
                <c:ptCount val="8"/>
                <c:pt idx="0">
                  <c:v>2010 год</c:v>
                </c:pt>
                <c:pt idx="1">
                  <c:v>2015 год</c:v>
                </c:pt>
                <c:pt idx="2">
                  <c:v>2020 год</c:v>
                </c:pt>
                <c:pt idx="3">
                  <c:v>2025 год</c:v>
                </c:pt>
                <c:pt idx="4">
                  <c:v>2030 год</c:v>
                </c:pt>
                <c:pt idx="5">
                  <c:v>2035 год</c:v>
                </c:pt>
                <c:pt idx="6">
                  <c:v>2040 год</c:v>
                </c:pt>
                <c:pt idx="7">
                  <c:v>2050 год</c:v>
                </c:pt>
              </c:strCache>
            </c:strRef>
          </c:cat>
          <c:val>
            <c:numRef>
              <c:f>'[расчет ГОНС без НФ - 207 тыс.xlsx]гранты (2)'!$C$41:$J$41</c:f>
              <c:numCache>
                <c:formatCode>#,##0</c:formatCode>
                <c:ptCount val="8"/>
                <c:pt idx="0">
                  <c:v>310.02600000000001</c:v>
                </c:pt>
                <c:pt idx="1">
                  <c:v>242.958</c:v>
                </c:pt>
                <c:pt idx="2">
                  <c:v>219.88499999999999</c:v>
                </c:pt>
                <c:pt idx="3">
                  <c:v>301.75599999999997</c:v>
                </c:pt>
                <c:pt idx="4">
                  <c:v>367.94400000000002</c:v>
                </c:pt>
                <c:pt idx="5">
                  <c:v>397.73700000000002</c:v>
                </c:pt>
                <c:pt idx="6">
                  <c:v>442.30099999999999</c:v>
                </c:pt>
                <c:pt idx="7">
                  <c:v>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0-4553-948A-0A5B129D49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085296"/>
        <c:axId val="297738560"/>
      </c:barChart>
      <c:catAx>
        <c:axId val="29708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738560"/>
        <c:crosses val="autoZero"/>
        <c:auto val="1"/>
        <c:lblAlgn val="ctr"/>
        <c:lblOffset val="100"/>
        <c:noMultiLvlLbl val="0"/>
      </c:catAx>
      <c:valAx>
        <c:axId val="297738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7085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8000063496077E-2"/>
          <c:y val="9.5495118606714599E-2"/>
          <c:w val="0.72999994047242767"/>
          <c:h val="0.64211478280841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'[расчет Келешек для длинного слайда 10% с прогнозным нормативом грантов.xlsx]гранты (2)'!$B$33</c:f>
              <c:strCache>
                <c:ptCount val="1"/>
                <c:pt idx="0">
                  <c:v>ТиПО</c:v>
                </c:pt>
              </c:strCache>
            </c:strRef>
          </c:tx>
          <c:spPr>
            <a:solidFill>
              <a:srgbClr val="E0F1F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'[расчет Келешек для длинного слайда 10% с прогнозным нормативом грантов.xlsx]гранты (2)'!$F$32:$J$32</c:f>
              <c:strCache>
                <c:ptCount val="5"/>
                <c:pt idx="0">
                  <c:v>2022 год</c:v>
                </c:pt>
                <c:pt idx="1">
                  <c:v>2025 год</c:v>
                </c:pt>
                <c:pt idx="2">
                  <c:v>2030 год</c:v>
                </c:pt>
                <c:pt idx="3">
                  <c:v>2035 год</c:v>
                </c:pt>
                <c:pt idx="4">
                  <c:v>2040 год</c:v>
                </c:pt>
              </c:strCache>
            </c:strRef>
          </c:cat>
          <c:val>
            <c:numRef>
              <c:f>'[расчет Келешек для длинного слайда 10% с прогнозным нормативом грантов.xlsx]гранты (2)'!$F$33:$J$33</c:f>
              <c:numCache>
                <c:formatCode>#,##0</c:formatCode>
                <c:ptCount val="5"/>
                <c:pt idx="0">
                  <c:v>63.685849333333337</c:v>
                </c:pt>
                <c:pt idx="1">
                  <c:v>428.45414502493838</c:v>
                </c:pt>
                <c:pt idx="2">
                  <c:v>758.70327294406593</c:v>
                </c:pt>
                <c:pt idx="3">
                  <c:v>1094.3164344893</c:v>
                </c:pt>
                <c:pt idx="4">
                  <c:v>1515.7403432994008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8-49B3-AF1A-F3878FA1D9E3}"/>
            </c:ext>
          </c:extLst>
        </c:ser>
        <c:ser>
          <c:idx val="1"/>
          <c:order val="1"/>
          <c:tx>
            <c:strRef>
              <c:f>'[расчет Келешек для длинного слайда 10% с прогнозным нормативом грантов.xlsx]гранты (2)'!$B$34</c:f>
              <c:strCache>
                <c:ptCount val="1"/>
                <c:pt idx="0">
                  <c:v>ВУЗы</c:v>
                </c:pt>
              </c:strCache>
            </c:strRef>
          </c:tx>
          <c:spPr>
            <a:solidFill>
              <a:srgbClr val="2DA7C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'[расчет Келешек для длинного слайда 10% с прогнозным нормативом грантов.xlsx]гранты (2)'!$F$32:$J$32</c:f>
              <c:strCache>
                <c:ptCount val="5"/>
                <c:pt idx="0">
                  <c:v>2022 год</c:v>
                </c:pt>
                <c:pt idx="1">
                  <c:v>2025 год</c:v>
                </c:pt>
                <c:pt idx="2">
                  <c:v>2030 год</c:v>
                </c:pt>
                <c:pt idx="3">
                  <c:v>2035 год</c:v>
                </c:pt>
                <c:pt idx="4">
                  <c:v>2040 год</c:v>
                </c:pt>
              </c:strCache>
            </c:strRef>
          </c:cat>
          <c:val>
            <c:numRef>
              <c:f>'[расчет Келешек для длинного слайда 10% с прогнозным нормативом грантов.xlsx]гранты (2)'!$F$34:$J$34</c:f>
              <c:numCache>
                <c:formatCode>#,##0</c:formatCode>
                <c:ptCount val="5"/>
                <c:pt idx="0">
                  <c:v>81.422266566666664</c:v>
                </c:pt>
                <c:pt idx="1">
                  <c:v>308.69560400779397</c:v>
                </c:pt>
                <c:pt idx="2">
                  <c:v>617.85052977896237</c:v>
                </c:pt>
                <c:pt idx="3">
                  <c:v>989.60011172897737</c:v>
                </c:pt>
                <c:pt idx="4">
                  <c:v>1450.5517000566642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F8-49B3-AF1A-F3878FA1D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178320"/>
        <c:axId val="298178704"/>
      </c:barChart>
      <c:lineChart>
        <c:grouping val="standard"/>
        <c:varyColors val="0"/>
        <c:ser>
          <c:idx val="2"/>
          <c:order val="2"/>
          <c:tx>
            <c:strRef>
              <c:f>'[расчет Келешек для длинного слайда 10% с прогнозным нормативом грантов.xlsx]гранты (2)'!$B$35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D3685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7D31"/>
              </a:solidFill>
              <a:ln w="9525">
                <a:solidFill>
                  <a:srgbClr val="D3685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7031693927534E-2"/>
                  <c:y val="-6.183392357546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F8-49B3-AF1A-F3878FA1D9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04489908880253E-2"/>
                  <c:y val="-9.275088536319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F8-49B3-AF1A-F3878FA1D9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611948123832788E-2"/>
                  <c:y val="3.86462022346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F8-49B3-AF1A-F3878FA1D9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731354462618354E-3"/>
                  <c:y val="3.091696178773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F8-49B3-AF1A-F3878FA1D9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04489908880191E-2"/>
                  <c:y val="-8.502164491625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F8-49B3-AF1A-F3878FA1D9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D3685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'[расчет Келешек для длинного слайда 10% с прогнозным нормативом грантов.xlsx]гранты (2)'!$F$32:$J$32</c:f>
              <c:strCache>
                <c:ptCount val="5"/>
                <c:pt idx="0">
                  <c:v>2022 год</c:v>
                </c:pt>
                <c:pt idx="1">
                  <c:v>2025 год</c:v>
                </c:pt>
                <c:pt idx="2">
                  <c:v>2030 год</c:v>
                </c:pt>
                <c:pt idx="3">
                  <c:v>2035 год</c:v>
                </c:pt>
                <c:pt idx="4">
                  <c:v>2040 год</c:v>
                </c:pt>
              </c:strCache>
            </c:strRef>
          </c:cat>
          <c:val>
            <c:numRef>
              <c:f>'[расчет Келешек для длинного слайда 10% с прогнозным нормативом грантов.xlsx]гранты (2)'!$F$35:$J$35</c:f>
              <c:numCache>
                <c:formatCode>#,##0</c:formatCode>
                <c:ptCount val="5"/>
                <c:pt idx="0">
                  <c:v>145.1081159</c:v>
                </c:pt>
                <c:pt idx="1">
                  <c:v>737.14974903273242</c:v>
                </c:pt>
                <c:pt idx="2">
                  <c:v>1376.5538027230282</c:v>
                </c:pt>
                <c:pt idx="3">
                  <c:v>2083.9165462182773</c:v>
                </c:pt>
                <c:pt idx="4">
                  <c:v>2966.2920433560648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CF8-49B3-AF1A-F3878FA1D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178320"/>
        <c:axId val="298178704"/>
      </c:lineChart>
      <c:catAx>
        <c:axId val="2981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8178704"/>
        <c:crosses val="autoZero"/>
        <c:auto val="1"/>
        <c:lblAlgn val="ctr"/>
        <c:lblOffset val="100"/>
        <c:noMultiLvlLbl val="0"/>
      </c:catAx>
      <c:valAx>
        <c:axId val="2981787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81783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3741254053189875"/>
          <c:y val="0.2104330980475794"/>
          <c:w val="0.25957479738656952"/>
          <c:h val="0.47703742287590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762150082326705E-2"/>
          <c:y val="0.17825864463776592"/>
          <c:w val="0.65166889929648086"/>
          <c:h val="0.45060311426273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'[расчет Келешек для длинного слайда 10% с прогнозным нормативом грантов.xlsx]гранты (2)'!$B$48</c:f>
              <c:strCache>
                <c:ptCount val="1"/>
                <c:pt idx="0">
                  <c:v>контингент выпускников (18 летние дети), тыс. чел.</c:v>
                </c:pt>
              </c:strCache>
            </c:strRef>
          </c:tx>
          <c:spPr>
            <a:solidFill>
              <a:srgbClr val="2DA7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'[расчет Келешек для длинного слайда 10% с прогнозным нормативом грантов.xlsx]гранты (2)'!$C$47:$I$47</c:f>
              <c:strCache>
                <c:ptCount val="7"/>
                <c:pt idx="0">
                  <c:v>2010 год</c:v>
                </c:pt>
                <c:pt idx="1">
                  <c:v>2015 год</c:v>
                </c:pt>
                <c:pt idx="2">
                  <c:v>2020 год</c:v>
                </c:pt>
                <c:pt idx="3">
                  <c:v>2025 год</c:v>
                </c:pt>
                <c:pt idx="4">
                  <c:v>2030 год</c:v>
                </c:pt>
                <c:pt idx="5">
                  <c:v>2035 год</c:v>
                </c:pt>
                <c:pt idx="6">
                  <c:v>2040 год</c:v>
                </c:pt>
              </c:strCache>
            </c:strRef>
          </c:cat>
          <c:val>
            <c:numRef>
              <c:f>'[расчет Келешек для длинного слайда 10% с прогнозным нормативом грантов.xlsx]гранты (2)'!$C$48:$I$48</c:f>
              <c:numCache>
                <c:formatCode>#,##0</c:formatCode>
                <c:ptCount val="7"/>
                <c:pt idx="0">
                  <c:v>310.02600000000001</c:v>
                </c:pt>
                <c:pt idx="1">
                  <c:v>242.958</c:v>
                </c:pt>
                <c:pt idx="2">
                  <c:v>219.88499999999999</c:v>
                </c:pt>
                <c:pt idx="3">
                  <c:v>277.10849092500007</c:v>
                </c:pt>
                <c:pt idx="4">
                  <c:v>367.94400000000002</c:v>
                </c:pt>
                <c:pt idx="5">
                  <c:v>397.73700000000002</c:v>
                </c:pt>
                <c:pt idx="6">
                  <c:v>442.30099999999999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D-4B5D-AA30-7B49A8098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686512"/>
        <c:axId val="297681416"/>
      </c:barChart>
      <c:lineChart>
        <c:grouping val="standard"/>
        <c:varyColors val="0"/>
        <c:ser>
          <c:idx val="1"/>
          <c:order val="1"/>
          <c:tx>
            <c:strRef>
              <c:f>'[расчет Келешек для длинного слайда 10% с прогнозным нормативом грантов.xlsx]гранты (2)'!$B$49</c:f>
              <c:strCache>
                <c:ptCount val="1"/>
                <c:pt idx="0">
                  <c:v>расход гос-ва на каждого 18-летнего ребенка, тыс. тенге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'[расчет Келешек для длинного слайда 10% с прогнозным нормативом грантов.xlsx]гранты (2)'!$C$47:$I$47</c:f>
              <c:strCache>
                <c:ptCount val="7"/>
                <c:pt idx="0">
                  <c:v>2010 год</c:v>
                </c:pt>
                <c:pt idx="1">
                  <c:v>2015 год</c:v>
                </c:pt>
                <c:pt idx="2">
                  <c:v>2020 год</c:v>
                </c:pt>
                <c:pt idx="3">
                  <c:v>2025 год</c:v>
                </c:pt>
                <c:pt idx="4">
                  <c:v>2030 год</c:v>
                </c:pt>
                <c:pt idx="5">
                  <c:v>2035 год</c:v>
                </c:pt>
                <c:pt idx="6">
                  <c:v>2040 год</c:v>
                </c:pt>
              </c:strCache>
            </c:strRef>
          </c:cat>
          <c:val>
            <c:numRef>
              <c:f>'[расчет Келешек для длинного слайда 10% с прогнозным нормативом грантов.xlsx]гранты (2)'!$C$49:$I$49</c:f>
              <c:numCache>
                <c:formatCode>#,##0</c:formatCode>
                <c:ptCount val="7"/>
                <c:pt idx="0">
                  <c:v>419.06564610710069</c:v>
                </c:pt>
                <c:pt idx="1">
                  <c:v>727.39222417043277</c:v>
                </c:pt>
                <c:pt idx="2">
                  <c:v>1515.0342078813924</c:v>
                </c:pt>
                <c:pt idx="3">
                  <c:v>2200</c:v>
                </c:pt>
                <c:pt idx="4">
                  <c:v>3741.2046472371558</c:v>
                </c:pt>
                <c:pt idx="5">
                  <c:v>5239.43346034761</c:v>
                </c:pt>
                <c:pt idx="6">
                  <c:v>6706.5008746443364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8D-4B5D-AA30-7B49A8098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80632"/>
        <c:axId val="297682592"/>
      </c:lineChart>
      <c:catAx>
        <c:axId val="29768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682592"/>
        <c:crosses val="autoZero"/>
        <c:auto val="1"/>
        <c:lblAlgn val="ctr"/>
        <c:lblOffset val="100"/>
        <c:noMultiLvlLbl val="0"/>
      </c:catAx>
      <c:valAx>
        <c:axId val="2976825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680632"/>
        <c:crosses val="autoZero"/>
        <c:crossBetween val="between"/>
      </c:valAx>
      <c:valAx>
        <c:axId val="2976814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7686512"/>
        <c:crosses val="max"/>
        <c:crossBetween val="between"/>
      </c:valAx>
      <c:catAx>
        <c:axId val="29768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681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60175145942795"/>
          <c:y val="0.15504759119818701"/>
          <c:w val="0.27739824854057205"/>
          <c:h val="0.50748855910519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F9B3-0C07-4484-8034-EA76C99256B3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F3D18-CBBB-4C2B-BCEA-5E2E80680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18;g134dc814b55_2_83:notes">
            <a:extLst>
              <a:ext uri="{FF2B5EF4-FFF2-40B4-BE49-F238E27FC236}">
                <a16:creationId xmlns="" xmlns:a16="http://schemas.microsoft.com/office/drawing/2014/main" id="{596697AB-ABC7-4DE6-A65A-5919FACEC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6913" y="4056063"/>
            <a:ext cx="55753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27" tIns="91727" rIns="91727" bIns="917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Google Shape;519;g134dc814b55_2_83:notes">
            <a:extLst>
              <a:ext uri="{FF2B5EF4-FFF2-40B4-BE49-F238E27FC236}">
                <a16:creationId xmlns="" xmlns:a16="http://schemas.microsoft.com/office/drawing/2014/main" id="{A0C7484D-390D-483F-BC6C-4883E15E6F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7263" y="1054100"/>
            <a:ext cx="5054600" cy="28432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3569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64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="" xmlns:a16="http://schemas.microsoft.com/office/drawing/2014/main" id="{CADA5D1D-1C97-4A86-8471-CA66540222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="" xmlns:a16="http://schemas.microsoft.com/office/drawing/2014/main" id="{A6283674-5BAC-495F-8197-0DE61CF2E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28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xmlns="" id="{123CDB2E-C382-4251-AA88-5C903A48BE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xmlns="" id="{539A547B-3CA6-4E8A-827F-5AB9CE674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0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241;p10:notes">
            <a:extLst>
              <a:ext uri="{FF2B5EF4-FFF2-40B4-BE49-F238E27FC236}">
                <a16:creationId xmlns="" xmlns:a16="http://schemas.microsoft.com/office/drawing/2014/main" id="{18F716F6-BE1F-422F-8BF4-533EA4CD7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84725"/>
            <a:ext cx="5446712" cy="391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7587" name="Google Shape;242;p10:notes">
            <a:extLst>
              <a:ext uri="{FF2B5EF4-FFF2-40B4-BE49-F238E27FC236}">
                <a16:creationId xmlns="" xmlns:a16="http://schemas.microsoft.com/office/drawing/2014/main" id="{931C8A34-99D9-49AA-90C7-199E92FD2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23863" y="1243013"/>
            <a:ext cx="5961062" cy="3354387"/>
          </a:xfrm>
          <a:custGeom>
            <a:avLst/>
            <a:gdLst>
              <a:gd name="T0" fmla="*/ 0 w 120000"/>
              <a:gd name="T1" fmla="*/ 0 h 120000"/>
              <a:gd name="T2" fmla="*/ 296118835 w 120000"/>
              <a:gd name="T3" fmla="*/ 0 h 120000"/>
              <a:gd name="T4" fmla="*/ 296118835 w 120000"/>
              <a:gd name="T5" fmla="*/ 93765935 h 120000"/>
              <a:gd name="T6" fmla="*/ 0 w 120000"/>
              <a:gd name="T7" fmla="*/ 9376593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6945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152;p5:notes">
            <a:extLst>
              <a:ext uri="{FF2B5EF4-FFF2-40B4-BE49-F238E27FC236}">
                <a16:creationId xmlns:a16="http://schemas.microsoft.com/office/drawing/2014/main" xmlns="" id="{9284C089-B64B-69E6-D58B-888958525DB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8275" y="1468438"/>
            <a:ext cx="7046913" cy="39639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Google Shape;153;p5:notes">
            <a:extLst>
              <a:ext uri="{FF2B5EF4-FFF2-40B4-BE49-F238E27FC236}">
                <a16:creationId xmlns:a16="http://schemas.microsoft.com/office/drawing/2014/main" xmlns="" id="{13752D29-B067-CB44-0AB3-265F4796A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423" y="5655628"/>
            <a:ext cx="5368225" cy="4625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k-KZ" altLang="kk-KZ"/>
          </a:p>
        </p:txBody>
      </p:sp>
      <p:sp>
        <p:nvSpPr>
          <p:cNvPr id="53252" name="Google Shape;154;p5:notes">
            <a:extLst>
              <a:ext uri="{FF2B5EF4-FFF2-40B4-BE49-F238E27FC236}">
                <a16:creationId xmlns:a16="http://schemas.microsoft.com/office/drawing/2014/main" xmlns="" id="{8D442C9E-C93E-B0DC-904F-4DD61B447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1573" y="11159379"/>
            <a:ext cx="2907920" cy="5902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0" tIns="45350" rIns="90700" bIns="4535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E3B6E810-5A36-4D6B-9060-0AD672E1B989}" type="slidenum">
              <a:rPr lang="en-US" alt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000000"/>
                </a:buClr>
                <a:buFont typeface="Arial" panose="020B0604020202020204" pitchFamily="34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0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="" xmlns:a16="http://schemas.microsoft.com/office/drawing/2014/main" id="{F44199B1-C8D4-45EB-ABA2-965C5429F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>
            <a:extLst>
              <a:ext uri="{FF2B5EF4-FFF2-40B4-BE49-F238E27FC236}">
                <a16:creationId xmlns="" xmlns:a16="http://schemas.microsoft.com/office/drawing/2014/main" id="{8A184BF3-9EC9-4FE8-BE90-61F9ECDA63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="" xmlns:a16="http://schemas.microsoft.com/office/drawing/2014/main" id="{37D2121B-A1C7-4562-93BB-47A6C83DA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="" xmlns:a16="http://schemas.microsoft.com/office/drawing/2014/main" id="{6E88D6EF-FB19-484F-B3B6-61C5CAD41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4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18;g134dc814b55_2_83:notes">
            <a:extLst>
              <a:ext uri="{FF2B5EF4-FFF2-40B4-BE49-F238E27FC236}">
                <a16:creationId xmlns="" xmlns:a16="http://schemas.microsoft.com/office/drawing/2014/main" id="{596697AB-ABC7-4DE6-A65A-5919FACEC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6913" y="4056063"/>
            <a:ext cx="55753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27" tIns="91727" rIns="91727" bIns="917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Google Shape;519;g134dc814b55_2_83:notes">
            <a:extLst>
              <a:ext uri="{FF2B5EF4-FFF2-40B4-BE49-F238E27FC236}">
                <a16:creationId xmlns="" xmlns:a16="http://schemas.microsoft.com/office/drawing/2014/main" id="{A0C7484D-390D-483F-BC6C-4883E15E6F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7263" y="1054100"/>
            <a:ext cx="5054600" cy="28432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330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3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="" xmlns:a16="http://schemas.microsoft.com/office/drawing/2014/main" id="{47D74472-2FDC-4F93-B3AD-1CF9C03B2070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D1B6-4C80-4958-A5F2-6594C6852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69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9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0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5171-169E-4839-9716-785B5CCAB41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0F95-594A-4A10-9F3F-9D734B7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0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6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4.png"/><Relationship Id="rId4" Type="http://schemas.openxmlformats.org/officeDocument/2006/relationships/image" Target="../media/image71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17.jpeg"/><Relationship Id="rId4" Type="http://schemas.openxmlformats.org/officeDocument/2006/relationships/chart" Target="../charts/chart1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="" xmlns:a16="http://schemas.microsoft.com/office/drawing/2014/main" id="{DC420FEF-8187-41F8-8ADC-0CADC196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Google Shape;522;p100">
            <a:extLst>
              <a:ext uri="{FF2B5EF4-FFF2-40B4-BE49-F238E27FC236}">
                <a16:creationId xmlns="" xmlns:a16="http://schemas.microsoft.com/office/drawing/2014/main" id="{E9C42E72-F7AC-416F-88B2-379C3779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2471738"/>
            <a:ext cx="10264775" cy="191452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«Качество образования в стране. Риски, барьеры, пути решения»</a:t>
            </a:r>
          </a:p>
        </p:txBody>
      </p:sp>
      <p:sp>
        <p:nvSpPr>
          <p:cNvPr id="20484" name="Google Shape;525;p100">
            <a:extLst>
              <a:ext uri="{FF2B5EF4-FFF2-40B4-BE49-F238E27FC236}">
                <a16:creationId xmlns="" xmlns:a16="http://schemas.microsoft.com/office/drawing/2014/main" id="{B84FCCBD-2DAC-4807-AE83-53343964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971550"/>
            <a:ext cx="3695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Министерство науки и высшего образования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Республики Казахстан</a:t>
            </a:r>
          </a:p>
        </p:txBody>
      </p:sp>
      <p:sp>
        <p:nvSpPr>
          <p:cNvPr id="20485" name="Google Shape;526;p100">
            <a:extLst>
              <a:ext uri="{FF2B5EF4-FFF2-40B4-BE49-F238E27FC236}">
                <a16:creationId xmlns="" xmlns:a16="http://schemas.microsoft.com/office/drawing/2014/main" id="{8B306560-F9A4-45FB-947C-183404E2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6394450"/>
            <a:ext cx="19272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г. </a:t>
            </a:r>
            <a:r>
              <a:rPr lang="ru-RU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Астана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,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202</a:t>
            </a:r>
            <a:r>
              <a:rPr lang="ru-RU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4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год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pic>
        <p:nvPicPr>
          <p:cNvPr id="20486" name="Рисунок 4">
            <a:extLst>
              <a:ext uri="{FF2B5EF4-FFF2-40B4-BE49-F238E27FC236}">
                <a16:creationId xmlns="" xmlns:a16="http://schemas.microsoft.com/office/drawing/2014/main" id="{04D2D084-AF03-4623-8E10-0431AE5B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30188"/>
            <a:ext cx="69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46">
            <a:extLst>
              <a:ext uri="{FF2B5EF4-FFF2-40B4-BE49-F238E27FC236}">
                <a16:creationId xmlns="" xmlns:a16="http://schemas.microsoft.com/office/drawing/2014/main" id="{DD448CC8-2F4E-4F4B-A97F-22D6F68E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5"/>
          <a:stretch>
            <a:fillRect/>
          </a:stretch>
        </p:blipFill>
        <p:spPr bwMode="auto">
          <a:xfrm>
            <a:off x="0" y="-6350"/>
            <a:ext cx="1219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5">
            <a:extLst>
              <a:ext uri="{FF2B5EF4-FFF2-40B4-BE49-F238E27FC236}">
                <a16:creationId xmlns="" xmlns:a16="http://schemas.microsoft.com/office/drawing/2014/main" id="{62664ECF-BC8F-492E-9D61-773421BA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" y="142575"/>
            <a:ext cx="9439275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6,7,8 РАЗВИТИЕ СИСТЕМЫ НЕПРЕРЫВНОГО ОБРАЗОВАНИЯ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МИРОВЫМ ЦИФРОВЫМ БИБЛИОТЕКАМ И ПЛАТФОРМАМ</a:t>
            </a:r>
            <a:endParaRPr lang="ru-RU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TextBox 25">
            <a:extLst>
              <a:ext uri="{FF2B5EF4-FFF2-40B4-BE49-F238E27FC236}">
                <a16:creationId xmlns="" xmlns:a16="http://schemas.microsoft.com/office/drawing/2014/main" id="{2961EAE2-EC53-4E08-B7C6-4E6803BB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85883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800" b="1" u="sng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Что сделано</a:t>
            </a:r>
            <a:r>
              <a:rPr lang="ru-RU" altLang="en-US" sz="1800" b="1" u="sng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:</a:t>
            </a:r>
            <a:endParaRPr lang="ru-RU" altLang="en-US" sz="1800" u="sng">
              <a:solidFill>
                <a:srgbClr val="006091"/>
              </a:solidFill>
            </a:endParaRPr>
          </a:p>
        </p:txBody>
      </p:sp>
      <p:pic>
        <p:nvPicPr>
          <p:cNvPr id="65541" name="Picture 2">
            <a:extLst>
              <a:ext uri="{FF2B5EF4-FFF2-40B4-BE49-F238E27FC236}">
                <a16:creationId xmlns="" xmlns:a16="http://schemas.microsoft.com/office/drawing/2014/main" id="{6E2DDB04-79E0-4194-9285-9E69E771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71613"/>
            <a:ext cx="2051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17">
            <a:extLst>
              <a:ext uri="{FF2B5EF4-FFF2-40B4-BE49-F238E27FC236}">
                <a16:creationId xmlns="" xmlns:a16="http://schemas.microsoft.com/office/drawing/2014/main" id="{1C20B332-D0A8-4C45-BEB5-B1869916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030288"/>
            <a:ext cx="159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20 000</a:t>
            </a:r>
            <a:endParaRPr lang="ru-RU" altLang="en-US" sz="3600" b="1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7ABC9A-3E11-413F-94A4-741685021514}"/>
              </a:ext>
            </a:extLst>
          </p:cNvPr>
          <p:cNvSpPr txBox="1"/>
          <p:nvPr/>
        </p:nvSpPr>
        <p:spPr>
          <a:xfrm>
            <a:off x="3082925" y="957263"/>
            <a:ext cx="12779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лицензий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44" name="TextBox 19">
            <a:extLst>
              <a:ext uri="{FF2B5EF4-FFF2-40B4-BE49-F238E27FC236}">
                <a16:creationId xmlns="" xmlns:a16="http://schemas.microsoft.com/office/drawing/2014/main" id="{08046E3C-D615-404C-9A88-D0E5E39C6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512888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получили доступ к курсам на платформе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65545" name="TextBox 20">
            <a:extLst>
              <a:ext uri="{FF2B5EF4-FFF2-40B4-BE49-F238E27FC236}">
                <a16:creationId xmlns="" xmlns:a16="http://schemas.microsoft.com/office/drawing/2014/main" id="{8F7AA8C5-90F4-4829-84BF-3C40E386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030288"/>
            <a:ext cx="159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25</a:t>
            </a:r>
            <a:endParaRPr lang="ru-RU" altLang="en-US" sz="3600" b="1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34E704-A07A-4A22-A53E-7A9BD0DA6D04}"/>
              </a:ext>
            </a:extLst>
          </p:cNvPr>
          <p:cNvSpPr txBox="1"/>
          <p:nvPr/>
        </p:nvSpPr>
        <p:spPr>
          <a:xfrm>
            <a:off x="5322888" y="1304925"/>
            <a:ext cx="12779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университетов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47" name="TextBox 22">
            <a:extLst>
              <a:ext uri="{FF2B5EF4-FFF2-40B4-BE49-F238E27FC236}">
                <a16:creationId xmlns="" xmlns:a16="http://schemas.microsoft.com/office/drawing/2014/main" id="{2958628E-3975-42AA-B62A-1C17BEAD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512888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получили доступ к курсам на платформе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65548" name="TextBox 23">
            <a:extLst>
              <a:ext uri="{FF2B5EF4-FFF2-40B4-BE49-F238E27FC236}">
                <a16:creationId xmlns="" xmlns:a16="http://schemas.microsoft.com/office/drawing/2014/main" id="{A46C1F6D-07A2-4FA5-90ED-AB043227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1030288"/>
            <a:ext cx="159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40</a:t>
            </a:r>
            <a:r>
              <a:rPr lang="en-US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 000</a:t>
            </a:r>
            <a:endParaRPr lang="ru-RU" altLang="en-US" sz="3600" b="1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FA95A4-84E4-4DD6-BC5A-F03C754DCB6E}"/>
              </a:ext>
            </a:extLst>
          </p:cNvPr>
          <p:cNvSpPr txBox="1"/>
          <p:nvPr/>
        </p:nvSpPr>
        <p:spPr>
          <a:xfrm>
            <a:off x="6935788" y="957263"/>
            <a:ext cx="12779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студентов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50" name="TextBox 26">
            <a:extLst>
              <a:ext uri="{FF2B5EF4-FFF2-40B4-BE49-F238E27FC236}">
                <a16:creationId xmlns="" xmlns:a16="http://schemas.microsoft.com/office/drawing/2014/main" id="{459F05AC-C226-47DA-85CB-8AE91F84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1512888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получили сертификаты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65551" name="TextBox 27">
            <a:extLst>
              <a:ext uri="{FF2B5EF4-FFF2-40B4-BE49-F238E27FC236}">
                <a16:creationId xmlns="" xmlns:a16="http://schemas.microsoft.com/office/drawing/2014/main" id="{AE036D56-ABAF-403D-BEA0-4DCF6EEF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1030288"/>
            <a:ext cx="159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10</a:t>
            </a:r>
            <a:r>
              <a:rPr lang="en-US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 000</a:t>
            </a:r>
            <a:endParaRPr lang="ru-RU" altLang="en-US" sz="3600" b="1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E03B64-4383-4ACB-9581-C0B1E5AC877E}"/>
              </a:ext>
            </a:extLst>
          </p:cNvPr>
          <p:cNvSpPr txBox="1"/>
          <p:nvPr/>
        </p:nvSpPr>
        <p:spPr>
          <a:xfrm>
            <a:off x="8750300" y="957263"/>
            <a:ext cx="12779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курсов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53" name="TextBox 29">
            <a:extLst>
              <a:ext uri="{FF2B5EF4-FFF2-40B4-BE49-F238E27FC236}">
                <a16:creationId xmlns="" xmlns:a16="http://schemas.microsoft.com/office/drawing/2014/main" id="{182BED1D-33CC-4F05-AF28-E3ECE1CC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638" y="1512888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от ведущих университетов и профессоров мира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588D50AE-260E-47F0-A306-58DCCEAF4D67}"/>
              </a:ext>
            </a:extLst>
          </p:cNvPr>
          <p:cNvCxnSpPr>
            <a:cxnSpLocks/>
          </p:cNvCxnSpPr>
          <p:nvPr/>
        </p:nvCxnSpPr>
        <p:spPr>
          <a:xfrm>
            <a:off x="269875" y="2797175"/>
            <a:ext cx="11652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5" name="TextBox 33">
            <a:extLst>
              <a:ext uri="{FF2B5EF4-FFF2-40B4-BE49-F238E27FC236}">
                <a16:creationId xmlns="" xmlns:a16="http://schemas.microsoft.com/office/drawing/2014/main" id="{96A20A6C-406D-4FF8-8455-92A13123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3350" y="1030288"/>
            <a:ext cx="159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100</a:t>
            </a:r>
            <a:endParaRPr lang="ru-RU" altLang="en-US" sz="3600" b="1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5D1EC3E-EE6B-4F50-9FC6-B3814B33AB89}"/>
              </a:ext>
            </a:extLst>
          </p:cNvPr>
          <p:cNvSpPr txBox="1"/>
          <p:nvPr/>
        </p:nvSpPr>
        <p:spPr>
          <a:xfrm>
            <a:off x="11101388" y="1123950"/>
            <a:ext cx="12779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ключевых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курсов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57" name="TextBox 36">
            <a:extLst>
              <a:ext uri="{FF2B5EF4-FFF2-40B4-BE49-F238E27FC236}">
                <a16:creationId xmlns="" xmlns:a16="http://schemas.microsoft.com/office/drawing/2014/main" id="{0E99C297-F905-44B5-8943-02BF139C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88" y="151288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доступны на казахском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44BAA6E-CBEA-468B-BC56-9CCAD6B4C710}"/>
              </a:ext>
            </a:extLst>
          </p:cNvPr>
          <p:cNvSpPr txBox="1"/>
          <p:nvPr/>
        </p:nvSpPr>
        <p:spPr>
          <a:xfrm>
            <a:off x="269875" y="2120900"/>
            <a:ext cx="11801475" cy="52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DengXian" panose="02010600030101010101" pitchFamily="2" charset="-122"/>
              </a:rPr>
              <a:t>МНВО работает над расширением программы </a:t>
            </a: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</a:rPr>
              <a:t>600 курсов с локализацией их на казахский язык</a:t>
            </a:r>
            <a:r>
              <a:rPr lang="ru-RU" sz="1400" dirty="0">
                <a:latin typeface="Arial" panose="020B0604020202020204" pitchFamily="34" charset="0"/>
                <a:ea typeface="DengXian" panose="02010600030101010101" pitchFamily="2" charset="-122"/>
              </a:rPr>
              <a:t>. </a:t>
            </a:r>
            <a:r>
              <a:rPr lang="ru-KZ" sz="1400" dirty="0">
                <a:latin typeface="Arial" panose="020B0604020202020204" pitchFamily="34" charset="0"/>
                <a:ea typeface="DengXian" panose="02010600030101010101" pitchFamily="2" charset="-122"/>
              </a:rPr>
              <a:t/>
            </a:r>
            <a:br>
              <a:rPr lang="ru-KZ" sz="1400" dirty="0">
                <a:latin typeface="Arial" panose="020B0604020202020204" pitchFamily="34" charset="0"/>
                <a:ea typeface="DengXian" panose="02010600030101010101" pitchFamily="2" charset="-122"/>
              </a:rPr>
            </a:br>
            <a:r>
              <a:rPr lang="ru-RU" sz="1400" dirty="0">
                <a:latin typeface="Arial" panose="020B0604020202020204" pitchFamily="34" charset="0"/>
                <a:ea typeface="DengXian" panose="02010600030101010101" pitchFamily="2" charset="-122"/>
              </a:rPr>
              <a:t>В целом, ожидается,</a:t>
            </a:r>
            <a:r>
              <a:rPr lang="ru-KZ" sz="1400" dirty="0"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DengXian" panose="02010600030101010101" pitchFamily="2" charset="-122"/>
              </a:rPr>
              <a:t>что в ближайшие три года </a:t>
            </a: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</a:rPr>
              <a:t>100 000 казахстанских студентов и пользователей</a:t>
            </a:r>
            <a:r>
              <a:rPr lang="ru-RU" sz="1400" dirty="0">
                <a:latin typeface="Arial" panose="020B0604020202020204" pitchFamily="34" charset="0"/>
                <a:ea typeface="DengXian" panose="02010600030101010101" pitchFamily="2" charset="-122"/>
              </a:rPr>
              <a:t> получат доступ к платформе </a:t>
            </a:r>
            <a:r>
              <a:rPr lang="ru-RU" sz="1400" dirty="0" err="1">
                <a:latin typeface="Arial" panose="020B0604020202020204" pitchFamily="34" charset="0"/>
                <a:ea typeface="DengXian" panose="02010600030101010101" pitchFamily="2" charset="-122"/>
              </a:rPr>
              <a:t>Coursera</a:t>
            </a:r>
            <a:endParaRPr lang="ru-RU" sz="300" b="1" dirty="0"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59" name="TextBox 39">
            <a:extLst>
              <a:ext uri="{FF2B5EF4-FFF2-40B4-BE49-F238E27FC236}">
                <a16:creationId xmlns="" xmlns:a16="http://schemas.microsoft.com/office/drawing/2014/main" id="{A7B83D02-DA28-4C95-9CD0-259C8A887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979738"/>
            <a:ext cx="5073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в 2023 году 250 научны</a:t>
            </a:r>
            <a:r>
              <a:rPr lang="" altLang="en-US" sz="1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м</a:t>
            </a:r>
            <a:r>
              <a:rPr lang="ru-RU" altLang="en-US" sz="1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 организациям и вузам предоставлен доступ к межд. базам данных:</a:t>
            </a:r>
            <a:endParaRPr lang="ru-RU" altLang="en-US" sz="1600">
              <a:solidFill>
                <a:srgbClr val="006091"/>
              </a:solidFill>
            </a:endParaRPr>
          </a:p>
        </p:txBody>
      </p:sp>
      <p:pic>
        <p:nvPicPr>
          <p:cNvPr id="65560" name="Picture 4">
            <a:extLst>
              <a:ext uri="{FF2B5EF4-FFF2-40B4-BE49-F238E27FC236}">
                <a16:creationId xmlns="" xmlns:a16="http://schemas.microsoft.com/office/drawing/2014/main" id="{4C27B8DE-9366-4311-AA6B-A2D8E75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781425"/>
            <a:ext cx="22018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6" descr="New database: Scopus">
            <a:extLst>
              <a:ext uri="{FF2B5EF4-FFF2-40B4-BE49-F238E27FC236}">
                <a16:creationId xmlns="" xmlns:a16="http://schemas.microsoft.com/office/drawing/2014/main" id="{3B65F3FD-0A2D-4CB2-AAE5-78742FBC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3697288"/>
            <a:ext cx="1049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8" descr="ScienceDirect - eBooks - Guides at University of South Australia">
            <a:extLst>
              <a:ext uri="{FF2B5EF4-FFF2-40B4-BE49-F238E27FC236}">
                <a16:creationId xmlns="" xmlns:a16="http://schemas.microsoft.com/office/drawing/2014/main" id="{53602A0F-8504-41E0-924B-033C2D89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811588"/>
            <a:ext cx="2432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3" name="TextBox 45">
            <a:extLst>
              <a:ext uri="{FF2B5EF4-FFF2-40B4-BE49-F238E27FC236}">
                <a16:creationId xmlns="" xmlns:a16="http://schemas.microsoft.com/office/drawing/2014/main" id="{1B4654A2-A4E8-4065-B9F3-150F376E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787900"/>
            <a:ext cx="11672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Кроме этого, в этом году впервые была оформлена подписка на базу John Wiley and Sonc Inc.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Предоставлен доступ к полной коллекции журналов Wiley глубиной архива с 1997 года по 2023 год. </a:t>
            </a:r>
            <a:endParaRPr lang="ru-RU" altLang="en-US" sz="1600">
              <a:solidFill>
                <a:srgbClr val="006091"/>
              </a:solidFill>
            </a:endParaRPr>
          </a:p>
        </p:txBody>
      </p:sp>
      <p:pic>
        <p:nvPicPr>
          <p:cNvPr id="65564" name="Picture 10" descr="New Wiley Logo Axes 'John' &amp; His Sons">
            <a:extLst>
              <a:ext uri="{FF2B5EF4-FFF2-40B4-BE49-F238E27FC236}">
                <a16:creationId xmlns="" xmlns:a16="http://schemas.microsoft.com/office/drawing/2014/main" id="{71F37361-ECC3-49CD-A92E-34020352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589588"/>
            <a:ext cx="23320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5" name="TextBox 46">
            <a:extLst>
              <a:ext uri="{FF2B5EF4-FFF2-40B4-BE49-F238E27FC236}">
                <a16:creationId xmlns="" xmlns:a16="http://schemas.microsoft.com/office/drawing/2014/main" id="{FB07C483-5230-47A5-A9A6-FF960883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559276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6 000 000</a:t>
            </a:r>
          </a:p>
        </p:txBody>
      </p:sp>
      <p:sp>
        <p:nvSpPr>
          <p:cNvPr id="65566" name="TextBox 47">
            <a:extLst>
              <a:ext uri="{FF2B5EF4-FFF2-40B4-BE49-F238E27FC236}">
                <a16:creationId xmlns="" xmlns:a16="http://schemas.microsoft.com/office/drawing/2014/main" id="{2394061D-1944-49DF-8968-F750FCAF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6076950"/>
            <a:ext cx="352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могут быть скачаны в pdf формате полных текстов. Все журналы имеют impact-factor WoS и CiteScore Scopus.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39A4EB9-D077-4008-AF01-57970EC2FE2B}"/>
              </a:ext>
            </a:extLst>
          </p:cNvPr>
          <p:cNvSpPr txBox="1"/>
          <p:nvPr/>
        </p:nvSpPr>
        <p:spPr>
          <a:xfrm>
            <a:off x="4106863" y="5497513"/>
            <a:ext cx="12779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статей</a:t>
            </a:r>
            <a:endParaRPr lang="ru-RU" sz="1050" b="1" dirty="0">
              <a:solidFill>
                <a:srgbClr val="006091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</p:txBody>
      </p:sp>
      <p:sp>
        <p:nvSpPr>
          <p:cNvPr id="65568" name="TextBox 49">
            <a:extLst>
              <a:ext uri="{FF2B5EF4-FFF2-40B4-BE49-F238E27FC236}">
                <a16:creationId xmlns="" xmlns:a16="http://schemas.microsoft.com/office/drawing/2014/main" id="{35B8C02A-B38C-4FB8-B13B-FBE10316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59276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600" b="1">
                <a:solidFill>
                  <a:srgbClr val="006091"/>
                </a:solidFill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136 885</a:t>
            </a:r>
          </a:p>
        </p:txBody>
      </p:sp>
      <p:sp>
        <p:nvSpPr>
          <p:cNvPr id="65569" name="TextBox 50">
            <a:extLst>
              <a:ext uri="{FF2B5EF4-FFF2-40B4-BE49-F238E27FC236}">
                <a16:creationId xmlns="" xmlns:a16="http://schemas.microsoft.com/office/drawing/2014/main" id="{BF7A07D4-0382-481D-9865-DB52A514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6076950"/>
            <a:ext cx="407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Всего за апрель, май и июнь месяцы использования было просмотрено и скачано 136 885 полных текстов документов.</a:t>
            </a:r>
            <a:endParaRPr lang="ru-RU" altLang="en-US" sz="5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7C7D5F7D-7265-4973-87EE-05C870D2DBF2}"/>
              </a:ext>
            </a:extLst>
          </p:cNvPr>
          <p:cNvCxnSpPr>
            <a:cxnSpLocks/>
          </p:cNvCxnSpPr>
          <p:nvPr/>
        </p:nvCxnSpPr>
        <p:spPr>
          <a:xfrm>
            <a:off x="269875" y="4652963"/>
            <a:ext cx="11652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1" name="TextBox 2">
            <a:extLst>
              <a:ext uri="{FF2B5EF4-FFF2-40B4-BE49-F238E27FC236}">
                <a16:creationId xmlns="" xmlns:a16="http://schemas.microsoft.com/office/drawing/2014/main" id="{66BE5C14-24F0-4CCA-8B43-9331782D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2909888"/>
            <a:ext cx="4670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6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На базе 26 вузов созданы Huawei </a:t>
            </a:r>
            <a:r>
              <a:rPr lang="ru-RU" altLang="en-US" sz="1600" b="1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ICT Academy. Более 3000 студентов </a:t>
            </a:r>
            <a:r>
              <a:rPr lang="ru-RU" altLang="en-US" sz="16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получили доступ к </a:t>
            </a:r>
            <a:r>
              <a:rPr lang="ru-RU" altLang="en-US" sz="1600" b="1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курсам Huawei</a:t>
            </a:r>
            <a:endParaRPr lang="en-US" altLang="en-US" sz="1600" b="1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en-US" sz="1600">
              <a:latin typeface="Arial" panose="020B0604020202020204" pitchFamily="34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600" b="1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Более 600 студентов </a:t>
            </a:r>
            <a:r>
              <a:rPr lang="ru-RU" altLang="en-US" sz="1600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проходят программу </a:t>
            </a:r>
            <a:r>
              <a:rPr lang="ru-RU" altLang="en-US" sz="1600" b="1">
                <a:latin typeface="Arial" panose="020B0604020202020204" pitchFamily="34" charset="0"/>
                <a:ea typeface="DengXian" panose="02010600030101010101" pitchFamily="2" charset="-122"/>
                <a:cs typeface="DengXian" panose="02010600030101010101" pitchFamily="2" charset="-122"/>
              </a:rPr>
              <a:t>Amazon</a:t>
            </a:r>
          </a:p>
        </p:txBody>
      </p:sp>
      <p:grpSp>
        <p:nvGrpSpPr>
          <p:cNvPr id="65573" name="Google Shape;158;p19">
            <a:extLst>
              <a:ext uri="{FF2B5EF4-FFF2-40B4-BE49-F238E27FC236}">
                <a16:creationId xmlns="" xmlns:a16="http://schemas.microsoft.com/office/drawing/2014/main" id="{FF083C37-9965-47DF-9180-089AFDC40BDB}"/>
              </a:ext>
            </a:extLst>
          </p:cNvPr>
          <p:cNvGrpSpPr>
            <a:grpSpLocks/>
          </p:cNvGrpSpPr>
          <p:nvPr/>
        </p:nvGrpSpPr>
        <p:grpSpPr bwMode="auto">
          <a:xfrm>
            <a:off x="10013950" y="169863"/>
            <a:ext cx="2127250" cy="560387"/>
            <a:chOff x="662695" y="356394"/>
            <a:chExt cx="2127072" cy="559713"/>
          </a:xfrm>
        </p:grpSpPr>
        <p:sp>
          <p:nvSpPr>
            <p:cNvPr id="65574" name="Google Shape;159;p19">
              <a:extLst>
                <a:ext uri="{FF2B5EF4-FFF2-40B4-BE49-F238E27FC236}">
                  <a16:creationId xmlns="" xmlns:a16="http://schemas.microsoft.com/office/drawing/2014/main" id="{BE0788C8-30A3-4B79-BDA6-A413B5DB1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511" y="393891"/>
              <a:ext cx="1537256" cy="4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Pts val="900"/>
                <a:buFontTx/>
                <a:buNone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Министерство науки</a:t>
              </a:r>
              <a:endParaRPr lang="kk-KZ" altLang="kk-KZ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SzPts val="900"/>
                <a:buFontTx/>
                <a:buNone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и высшего образования </a:t>
              </a:r>
              <a:endParaRPr lang="kk-KZ" altLang="kk-KZ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SzPts val="900"/>
                <a:buFontTx/>
                <a:buNone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Республики Казахстан</a:t>
              </a:r>
              <a:endParaRPr lang="kk-KZ" altLang="kk-KZ" sz="1400"/>
            </a:p>
          </p:txBody>
        </p:sp>
        <p:pic>
          <p:nvPicPr>
            <p:cNvPr id="65575" name="Google Shape;160;p19">
              <a:extLst>
                <a:ext uri="{FF2B5EF4-FFF2-40B4-BE49-F238E27FC236}">
                  <a16:creationId xmlns="" xmlns:a16="http://schemas.microsoft.com/office/drawing/2014/main" id="{CF324D4E-3EF8-4B31-9F57-D6DD2A508EC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95" y="356394"/>
              <a:ext cx="539571" cy="55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11745961" y="64008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07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Google Shape;244;p24">
            <a:extLst>
              <a:ext uri="{FF2B5EF4-FFF2-40B4-BE49-F238E27FC236}">
                <a16:creationId xmlns="" xmlns:a16="http://schemas.microsoft.com/office/drawing/2014/main" id="{D682D619-4D10-47D1-8928-6748A5A767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Google Shape;245;p24">
            <a:extLst>
              <a:ext uri="{FF2B5EF4-FFF2-40B4-BE49-F238E27FC236}">
                <a16:creationId xmlns="" xmlns:a16="http://schemas.microsoft.com/office/drawing/2014/main" id="{9F1FACCA-0FCA-4FF8-8C1D-48810C60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119063"/>
            <a:ext cx="952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46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6,7,8 РАЗВИТИЕ СИСТЕМЫ НЕПРЕРЫВНОГО ОБРАЗОВАНИЯ</a:t>
            </a:r>
          </a:p>
          <a:p>
            <a:pPr eaLnBrk="1" hangingPunct="1">
              <a:buClr>
                <a:srgbClr val="000000"/>
              </a:buClr>
              <a:buSzPts val="2000"/>
            </a:pPr>
            <a:r>
              <a:rPr lang="en-US" alt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СОТРУДНИЧЕСТВО С МЕЖДУНАРОДНЫМИ ОРГАНИЗАЦИЯМИ</a:t>
            </a:r>
            <a:endParaRPr lang="ru-RU" altLang="ru-RU" sz="14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6564" name="Google Shape;246;p24">
            <a:extLst>
              <a:ext uri="{FF2B5EF4-FFF2-40B4-BE49-F238E27FC236}">
                <a16:creationId xmlns="" xmlns:a16="http://schemas.microsoft.com/office/drawing/2014/main" id="{EF7EB8F8-7BE7-47D1-A8AF-5620FBF103AC}"/>
              </a:ext>
            </a:extLst>
          </p:cNvPr>
          <p:cNvGrpSpPr>
            <a:grpSpLocks/>
          </p:cNvGrpSpPr>
          <p:nvPr/>
        </p:nvGrpSpPr>
        <p:grpSpPr bwMode="auto">
          <a:xfrm>
            <a:off x="9996488" y="157163"/>
            <a:ext cx="2127250" cy="558800"/>
            <a:chOff x="662695" y="356394"/>
            <a:chExt cx="2127072" cy="559713"/>
          </a:xfrm>
        </p:grpSpPr>
        <p:sp>
          <p:nvSpPr>
            <p:cNvPr id="66632" name="Google Shape;247;p24">
              <a:extLst>
                <a:ext uri="{FF2B5EF4-FFF2-40B4-BE49-F238E27FC236}">
                  <a16:creationId xmlns="" xmlns:a16="http://schemas.microsoft.com/office/drawing/2014/main" id="{72323276-9744-4E83-B71D-8C7AD62B3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196" y="394556"/>
              <a:ext cx="1536571" cy="48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900"/>
              </a:pPr>
              <a:r>
                <a:rPr lang="en-US" altLang="ru-RU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Министерство науки</a:t>
              </a:r>
              <a:endParaRPr lang="ru-RU" altLang="ru-RU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 eaLnBrk="1" hangingPunct="1">
                <a:buClr>
                  <a:srgbClr val="000000"/>
                </a:buClr>
                <a:buSzPts val="900"/>
              </a:pPr>
              <a:r>
                <a:rPr lang="en-US" altLang="ru-RU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и высшего образования </a:t>
              </a:r>
              <a:endParaRPr lang="ru-RU" altLang="ru-RU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 eaLnBrk="1" hangingPunct="1">
                <a:buClr>
                  <a:srgbClr val="000000"/>
                </a:buClr>
                <a:buSzPts val="900"/>
              </a:pPr>
              <a:r>
                <a:rPr lang="en-US" altLang="ru-RU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Республики Казахстан</a:t>
              </a:r>
              <a:endParaRPr lang="ru-RU" altLang="ru-RU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66633" name="Google Shape;248;p24">
              <a:extLst>
                <a:ext uri="{FF2B5EF4-FFF2-40B4-BE49-F238E27FC236}">
                  <a16:creationId xmlns="" xmlns:a16="http://schemas.microsoft.com/office/drawing/2014/main" id="{F722AE5A-1E05-4720-AB7A-23924598D06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95" y="356394"/>
              <a:ext cx="539571" cy="55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9" name="Google Shape;249;p24">
            <a:extLst>
              <a:ext uri="{FF2B5EF4-FFF2-40B4-BE49-F238E27FC236}">
                <a16:creationId xmlns="" xmlns:a16="http://schemas.microsoft.com/office/drawing/2014/main" id="{ED156BED-E013-4907-8F2A-4414CC359F49}"/>
              </a:ext>
            </a:extLst>
          </p:cNvPr>
          <p:cNvSpPr txBox="1"/>
          <p:nvPr/>
        </p:nvSpPr>
        <p:spPr>
          <a:xfrm>
            <a:off x="8674100" y="58261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050" kern="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24">
            <a:extLst>
              <a:ext uri="{FF2B5EF4-FFF2-40B4-BE49-F238E27FC236}">
                <a16:creationId xmlns="" xmlns:a16="http://schemas.microsoft.com/office/drawing/2014/main" id="{4C586A47-6D65-4C8A-8A0D-755BBA8765BD}"/>
              </a:ext>
            </a:extLst>
          </p:cNvPr>
          <p:cNvSpPr/>
          <p:nvPr/>
        </p:nvSpPr>
        <p:spPr>
          <a:xfrm>
            <a:off x="411163" y="2293938"/>
            <a:ext cx="1090612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26</a:t>
            </a:r>
            <a:endParaRPr sz="20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1" name="Google Shape;251;p24">
            <a:extLst>
              <a:ext uri="{FF2B5EF4-FFF2-40B4-BE49-F238E27FC236}">
                <a16:creationId xmlns="" xmlns:a16="http://schemas.microsoft.com/office/drawing/2014/main" id="{64367697-BC79-4FE0-B71B-9DA0BADFCFD8}"/>
              </a:ext>
            </a:extLst>
          </p:cNvPr>
          <p:cNvSpPr/>
          <p:nvPr/>
        </p:nvSpPr>
        <p:spPr>
          <a:xfrm>
            <a:off x="2566988" y="2293938"/>
            <a:ext cx="1023937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1 000</a:t>
            </a:r>
            <a:endParaRPr sz="20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68" name="Google Shape;252;p24">
            <a:extLst>
              <a:ext uri="{FF2B5EF4-FFF2-40B4-BE49-F238E27FC236}">
                <a16:creationId xmlns="" xmlns:a16="http://schemas.microsoft.com/office/drawing/2014/main" id="{BD34311A-C403-43DE-8FFC-B9D62D53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635250"/>
            <a:ext cx="1365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студентов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получили сертификаты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569" name="Google Shape;253;p24">
            <a:extLst>
              <a:ext uri="{FF2B5EF4-FFF2-40B4-BE49-F238E27FC236}">
                <a16:creationId xmlns="" xmlns:a16="http://schemas.microsoft.com/office/drawing/2014/main" id="{F46D3232-A397-4429-A0B5-384465EA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63525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ИКТ Академии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 базе вузов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54" name="Google Shape;254;p24">
            <a:extLst>
              <a:ext uri="{FF2B5EF4-FFF2-40B4-BE49-F238E27FC236}">
                <a16:creationId xmlns="" xmlns:a16="http://schemas.microsoft.com/office/drawing/2014/main" id="{B388A812-2251-457F-94D9-41BA8EF37080}"/>
              </a:ext>
            </a:extLst>
          </p:cNvPr>
          <p:cNvSpPr/>
          <p:nvPr/>
        </p:nvSpPr>
        <p:spPr>
          <a:xfrm>
            <a:off x="330200" y="1185863"/>
            <a:ext cx="4559300" cy="2428875"/>
          </a:xfrm>
          <a:prstGeom prst="roundRect">
            <a:avLst>
              <a:gd name="adj" fmla="val 5858"/>
            </a:avLst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24">
            <a:extLst>
              <a:ext uri="{FF2B5EF4-FFF2-40B4-BE49-F238E27FC236}">
                <a16:creationId xmlns="" xmlns:a16="http://schemas.microsoft.com/office/drawing/2014/main" id="{B8715E2F-1C9E-4CE6-BC2B-9F7B53EA670B}"/>
              </a:ext>
            </a:extLst>
          </p:cNvPr>
          <p:cNvSpPr/>
          <p:nvPr/>
        </p:nvSpPr>
        <p:spPr>
          <a:xfrm>
            <a:off x="1574800" y="2293938"/>
            <a:ext cx="871538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90</a:t>
            </a:r>
            <a:endParaRPr sz="20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72" name="Google Shape;256;p24">
            <a:extLst>
              <a:ext uri="{FF2B5EF4-FFF2-40B4-BE49-F238E27FC236}">
                <a16:creationId xmlns="" xmlns:a16="http://schemas.microsoft.com/office/drawing/2014/main" id="{02DA989A-E541-477F-A99E-2A4C175B0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2635250"/>
            <a:ext cx="1144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ППС прошли обучение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57" name="Google Shape;257;p24">
            <a:extLst>
              <a:ext uri="{FF2B5EF4-FFF2-40B4-BE49-F238E27FC236}">
                <a16:creationId xmlns="" xmlns:a16="http://schemas.microsoft.com/office/drawing/2014/main" id="{035C45F6-5291-4A16-9986-EA2E9E99D637}"/>
              </a:ext>
            </a:extLst>
          </p:cNvPr>
          <p:cNvSpPr/>
          <p:nvPr/>
        </p:nvSpPr>
        <p:spPr>
          <a:xfrm>
            <a:off x="1644650" y="1033463"/>
            <a:ext cx="2184400" cy="306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Huawei ICT Academy</a:t>
            </a:r>
            <a:endParaRPr sz="1400" b="1" ker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574" name="Google Shape;258;p24">
            <a:extLst>
              <a:ext uri="{FF2B5EF4-FFF2-40B4-BE49-F238E27FC236}">
                <a16:creationId xmlns="" xmlns:a16="http://schemas.microsoft.com/office/drawing/2014/main" id="{8F3A3E6A-5CEA-461D-8CE8-40CC38D780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31950"/>
            <a:ext cx="53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Google Shape;259;p24">
            <a:extLst>
              <a:ext uri="{FF2B5EF4-FFF2-40B4-BE49-F238E27FC236}">
                <a16:creationId xmlns="" xmlns:a16="http://schemas.microsoft.com/office/drawing/2014/main" id="{F4A0DB13-A6EB-46F8-BF93-346769F68D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530350"/>
            <a:ext cx="836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Google Shape;260;p24" descr="Значок Сертификата — стоковая векторная графика и другие изображения на  тему Бангладеш - Бангладеш, Без людей, Векторная графика - iStock">
            <a:extLst>
              <a:ext uri="{FF2B5EF4-FFF2-40B4-BE49-F238E27FC236}">
                <a16:creationId xmlns="" xmlns:a16="http://schemas.microsoft.com/office/drawing/2014/main" id="{C31315CC-AF4D-43D7-8112-907B329AFD6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23988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" name="Google Shape;261;p24">
            <a:extLst>
              <a:ext uri="{FF2B5EF4-FFF2-40B4-BE49-F238E27FC236}">
                <a16:creationId xmlns="" xmlns:a16="http://schemas.microsoft.com/office/drawing/2014/main" id="{46930A28-C450-4021-BFD2-A83F49ACA50B}"/>
              </a:ext>
            </a:extLst>
          </p:cNvPr>
          <p:cNvSpPr/>
          <p:nvPr/>
        </p:nvSpPr>
        <p:spPr>
          <a:xfrm>
            <a:off x="279400" y="5173663"/>
            <a:ext cx="1322388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22</a:t>
            </a:r>
            <a:endParaRPr sz="12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78" name="Google Shape;262;p24">
            <a:extLst>
              <a:ext uri="{FF2B5EF4-FFF2-40B4-BE49-F238E27FC236}">
                <a16:creationId xmlns="" xmlns:a16="http://schemas.microsoft.com/office/drawing/2014/main" id="{051E930F-713E-4DDE-9584-E66D621B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5514975"/>
            <a:ext cx="1416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сотрудничают с компанией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63" name="Google Shape;263;p24">
            <a:extLst>
              <a:ext uri="{FF2B5EF4-FFF2-40B4-BE49-F238E27FC236}">
                <a16:creationId xmlns="" xmlns:a16="http://schemas.microsoft.com/office/drawing/2014/main" id="{536EC6EF-A79A-46EF-9E43-609FD3C6877C}"/>
              </a:ext>
            </a:extLst>
          </p:cNvPr>
          <p:cNvSpPr/>
          <p:nvPr/>
        </p:nvSpPr>
        <p:spPr>
          <a:xfrm>
            <a:off x="330200" y="4021138"/>
            <a:ext cx="4167188" cy="2395537"/>
          </a:xfrm>
          <a:prstGeom prst="roundRect">
            <a:avLst>
              <a:gd name="adj" fmla="val 5858"/>
            </a:avLst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24">
            <a:extLst>
              <a:ext uri="{FF2B5EF4-FFF2-40B4-BE49-F238E27FC236}">
                <a16:creationId xmlns="" xmlns:a16="http://schemas.microsoft.com/office/drawing/2014/main" id="{297BF4EE-9D0E-4608-855C-9603867D9876}"/>
              </a:ext>
            </a:extLst>
          </p:cNvPr>
          <p:cNvSpPr/>
          <p:nvPr/>
        </p:nvSpPr>
        <p:spPr>
          <a:xfrm>
            <a:off x="1643063" y="5173663"/>
            <a:ext cx="1179512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321</a:t>
            </a:r>
            <a:endParaRPr sz="20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81" name="Google Shape;265;p24">
            <a:extLst>
              <a:ext uri="{FF2B5EF4-FFF2-40B4-BE49-F238E27FC236}">
                <a16:creationId xmlns="" xmlns:a16="http://schemas.microsoft.com/office/drawing/2014/main" id="{F7DB6E81-D991-4C54-98B8-9D7E1DDD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514975"/>
            <a:ext cx="141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ППС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проходят обучение по блокчейн технологиям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66" name="Google Shape;266;p24">
            <a:extLst>
              <a:ext uri="{FF2B5EF4-FFF2-40B4-BE49-F238E27FC236}">
                <a16:creationId xmlns="" xmlns:a16="http://schemas.microsoft.com/office/drawing/2014/main" id="{55746221-BF86-4370-B479-8EE454960A4D}"/>
              </a:ext>
            </a:extLst>
          </p:cNvPr>
          <p:cNvSpPr/>
          <p:nvPr/>
        </p:nvSpPr>
        <p:spPr>
          <a:xfrm>
            <a:off x="1616075" y="3857625"/>
            <a:ext cx="2122488" cy="30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Binance Kazakhstan</a:t>
            </a:r>
            <a:endParaRPr sz="1400" b="1" ker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583" name="Google Shape;267;p24">
            <a:extLst>
              <a:ext uri="{FF2B5EF4-FFF2-40B4-BE49-F238E27FC236}">
                <a16:creationId xmlns="" xmlns:a16="http://schemas.microsoft.com/office/drawing/2014/main" id="{A624FC00-6DE9-41C9-9F57-E13EA11C88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53390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Google Shape;268;p24">
            <a:extLst>
              <a:ext uri="{FF2B5EF4-FFF2-40B4-BE49-F238E27FC236}">
                <a16:creationId xmlns="" xmlns:a16="http://schemas.microsoft.com/office/drawing/2014/main" id="{A6A44D4B-2A3E-478A-9EF1-834E87A9AB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395788"/>
            <a:ext cx="8096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Google Shape;269;p24">
            <a:extLst>
              <a:ext uri="{FF2B5EF4-FFF2-40B4-BE49-F238E27FC236}">
                <a16:creationId xmlns="" xmlns:a16="http://schemas.microsoft.com/office/drawing/2014/main" id="{D3F0D477-F84F-46BB-B052-E440146FAF90}"/>
              </a:ext>
            </a:extLst>
          </p:cNvPr>
          <p:cNvSpPr/>
          <p:nvPr/>
        </p:nvSpPr>
        <p:spPr>
          <a:xfrm>
            <a:off x="9213850" y="5173663"/>
            <a:ext cx="1011238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r>
            <a:endParaRPr sz="12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86" name="Google Shape;270;p24">
            <a:extLst>
              <a:ext uri="{FF2B5EF4-FFF2-40B4-BE49-F238E27FC236}">
                <a16:creationId xmlns="" xmlns:a16="http://schemas.microsoft.com/office/drawing/2014/main" id="{2015B7FA-A88B-45A1-BFA6-A9C0D52B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5514975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 участвуют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в проекте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71" name="Google Shape;271;p24">
            <a:extLst>
              <a:ext uri="{FF2B5EF4-FFF2-40B4-BE49-F238E27FC236}">
                <a16:creationId xmlns="" xmlns:a16="http://schemas.microsoft.com/office/drawing/2014/main" id="{7997954F-3F50-4334-9967-CF1C140400B1}"/>
              </a:ext>
            </a:extLst>
          </p:cNvPr>
          <p:cNvSpPr/>
          <p:nvPr/>
        </p:nvSpPr>
        <p:spPr>
          <a:xfrm>
            <a:off x="8547100" y="4029075"/>
            <a:ext cx="3403600" cy="2360613"/>
          </a:xfrm>
          <a:prstGeom prst="roundRect">
            <a:avLst>
              <a:gd name="adj" fmla="val 5858"/>
            </a:avLst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24">
            <a:extLst>
              <a:ext uri="{FF2B5EF4-FFF2-40B4-BE49-F238E27FC236}">
                <a16:creationId xmlns="" xmlns:a16="http://schemas.microsoft.com/office/drawing/2014/main" id="{35662661-52E0-447F-ACA3-B2A5F0D394A5}"/>
              </a:ext>
            </a:extLst>
          </p:cNvPr>
          <p:cNvSpPr/>
          <p:nvPr/>
        </p:nvSpPr>
        <p:spPr>
          <a:xfrm>
            <a:off x="10604500" y="5173663"/>
            <a:ext cx="1052513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000" b="1" kern="0" dirty="0">
                <a:latin typeface="Tahoma"/>
                <a:ea typeface="Tahoma"/>
                <a:cs typeface="Tahoma"/>
                <a:sym typeface="Tahoma"/>
              </a:rPr>
              <a:t>600+</a:t>
            </a:r>
            <a:endParaRPr sz="2000" b="1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89" name="Google Shape;273;p24">
            <a:extLst>
              <a:ext uri="{FF2B5EF4-FFF2-40B4-BE49-F238E27FC236}">
                <a16:creationId xmlns="" xmlns:a16="http://schemas.microsoft.com/office/drawing/2014/main" id="{6B5040B5-84FD-47C3-AC77-91A2B09F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0" y="5514975"/>
            <a:ext cx="1031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студентов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проходят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обучение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74" name="Google Shape;274;p24">
            <a:extLst>
              <a:ext uri="{FF2B5EF4-FFF2-40B4-BE49-F238E27FC236}">
                <a16:creationId xmlns="" xmlns:a16="http://schemas.microsoft.com/office/drawing/2014/main" id="{654591E5-3432-416B-8A2F-FD24A5FFB6BC}"/>
              </a:ext>
            </a:extLst>
          </p:cNvPr>
          <p:cNvSpPr/>
          <p:nvPr/>
        </p:nvSpPr>
        <p:spPr>
          <a:xfrm>
            <a:off x="9196388" y="3844925"/>
            <a:ext cx="2486025" cy="30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Amazon OpenSearch</a:t>
            </a:r>
            <a:endParaRPr sz="1400" b="1" ker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591" name="Google Shape;275;p24">
            <a:extLst>
              <a:ext uri="{FF2B5EF4-FFF2-40B4-BE49-F238E27FC236}">
                <a16:creationId xmlns="" xmlns:a16="http://schemas.microsoft.com/office/drawing/2014/main" id="{44CA6156-14C9-4751-BB32-9A155EB1D6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4533900"/>
            <a:ext cx="53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2" name="Google Shape;276;p24">
            <a:extLst>
              <a:ext uri="{FF2B5EF4-FFF2-40B4-BE49-F238E27FC236}">
                <a16:creationId xmlns="" xmlns:a16="http://schemas.microsoft.com/office/drawing/2014/main" id="{6F18579C-7123-4620-8B72-8EE8EDD991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4438650"/>
            <a:ext cx="723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" name="Google Shape;277;p24">
            <a:extLst>
              <a:ext uri="{FF2B5EF4-FFF2-40B4-BE49-F238E27FC236}">
                <a16:creationId xmlns="" xmlns:a16="http://schemas.microsoft.com/office/drawing/2014/main" id="{A6F2B4BC-C831-410C-B95A-FDAEEC84D955}"/>
              </a:ext>
            </a:extLst>
          </p:cNvPr>
          <p:cNvSpPr/>
          <p:nvPr/>
        </p:nvSpPr>
        <p:spPr>
          <a:xfrm>
            <a:off x="5376863" y="2293938"/>
            <a:ext cx="1549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25</a:t>
            </a:r>
            <a:endParaRPr sz="20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94" name="Google Shape;278;p24">
            <a:extLst>
              <a:ext uri="{FF2B5EF4-FFF2-40B4-BE49-F238E27FC236}">
                <a16:creationId xmlns="" xmlns:a16="http://schemas.microsoft.com/office/drawing/2014/main" id="{D667D9BC-85BE-452D-A39F-49B6610F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2293938"/>
            <a:ext cx="116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59</a:t>
            </a:r>
            <a:r>
              <a:rPr lang="en-US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тыс</a:t>
            </a:r>
            <a:r>
              <a:rPr lang="en-US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</a:t>
            </a: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595" name="Google Shape;279;p24">
            <a:extLst>
              <a:ext uri="{FF2B5EF4-FFF2-40B4-BE49-F238E27FC236}">
                <a16:creationId xmlns="" xmlns:a16="http://schemas.microsoft.com/office/drawing/2014/main" id="{9BC899CD-721E-4ABB-9038-B6170319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2635250"/>
            <a:ext cx="13271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полученные сертификаты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596" name="Google Shape;280;p24">
            <a:extLst>
              <a:ext uri="{FF2B5EF4-FFF2-40B4-BE49-F238E27FC236}">
                <a16:creationId xmlns="" xmlns:a16="http://schemas.microsoft.com/office/drawing/2014/main" id="{783CEC9D-8296-4D73-A730-B4631106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2635250"/>
            <a:ext cx="1336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региональных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 участвуют в проекте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81" name="Google Shape;281;p24">
            <a:extLst>
              <a:ext uri="{FF2B5EF4-FFF2-40B4-BE49-F238E27FC236}">
                <a16:creationId xmlns="" xmlns:a16="http://schemas.microsoft.com/office/drawing/2014/main" id="{087F87BF-F208-43A0-8470-899A7C6AD7D9}"/>
              </a:ext>
            </a:extLst>
          </p:cNvPr>
          <p:cNvSpPr/>
          <p:nvPr/>
        </p:nvSpPr>
        <p:spPr>
          <a:xfrm>
            <a:off x="5405438" y="1177925"/>
            <a:ext cx="6545262" cy="2408238"/>
          </a:xfrm>
          <a:prstGeom prst="roundRect">
            <a:avLst>
              <a:gd name="adj" fmla="val 5858"/>
            </a:avLst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98" name="Google Shape;282;p24">
            <a:extLst>
              <a:ext uri="{FF2B5EF4-FFF2-40B4-BE49-F238E27FC236}">
                <a16:creationId xmlns="" xmlns:a16="http://schemas.microsoft.com/office/drawing/2014/main" id="{E279A514-D0C6-401A-9F92-109016BBC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2293938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40</a:t>
            </a:r>
            <a:r>
              <a:rPr lang="en-US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тыс</a:t>
            </a:r>
            <a:r>
              <a:rPr lang="en-US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</a:t>
            </a:r>
            <a:endParaRPr lang="ru-RU" altLang="ru-RU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599" name="Google Shape;283;p24">
            <a:extLst>
              <a:ext uri="{FF2B5EF4-FFF2-40B4-BE49-F238E27FC236}">
                <a16:creationId xmlns="" xmlns:a16="http://schemas.microsoft.com/office/drawing/2014/main" id="{42DFD585-234C-4DD3-85CE-832FD481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2635250"/>
            <a:ext cx="15494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kk-KZ" altLang="ru-RU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лицензий</a:t>
            </a:r>
            <a:endParaRPr lang="ru-RU" altLang="ru-RU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84" name="Google Shape;284;p24">
            <a:extLst>
              <a:ext uri="{FF2B5EF4-FFF2-40B4-BE49-F238E27FC236}">
                <a16:creationId xmlns="" xmlns:a16="http://schemas.microsoft.com/office/drawing/2014/main" id="{2E28766E-9208-47DD-AE11-4930A2C790E1}"/>
              </a:ext>
            </a:extLst>
          </p:cNvPr>
          <p:cNvSpPr/>
          <p:nvPr/>
        </p:nvSpPr>
        <p:spPr>
          <a:xfrm>
            <a:off x="7604125" y="1033463"/>
            <a:ext cx="2286000" cy="30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Coursera</a:t>
            </a:r>
            <a:endParaRPr sz="1400" b="1" ker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601" name="Google Shape;285;p24">
            <a:extLst>
              <a:ext uri="{FF2B5EF4-FFF2-40B4-BE49-F238E27FC236}">
                <a16:creationId xmlns="" xmlns:a16="http://schemas.microsoft.com/office/drawing/2014/main" id="{F30C9D10-F426-459C-A826-BC1004E683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63195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Google Shape;286;p24">
            <a:extLst>
              <a:ext uri="{FF2B5EF4-FFF2-40B4-BE49-F238E27FC236}">
                <a16:creationId xmlns="" xmlns:a16="http://schemas.microsoft.com/office/drawing/2014/main" id="{9E59A63E-23A2-455D-A5BC-D75356E2FC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481138"/>
            <a:ext cx="8350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Google Shape;287;p24" descr="Значок Сертификата — стоковая векторная графика и другие изображения на  тему Бангладеш - Бангладеш, Без людей, Векторная графика - iStock">
            <a:extLst>
              <a:ext uri="{FF2B5EF4-FFF2-40B4-BE49-F238E27FC236}">
                <a16:creationId xmlns="" xmlns:a16="http://schemas.microsoft.com/office/drawing/2014/main" id="{A1A2A751-E04E-4705-989F-E87E5F955E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435100"/>
            <a:ext cx="9604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Google Shape;288;p24">
            <a:extLst>
              <a:ext uri="{FF2B5EF4-FFF2-40B4-BE49-F238E27FC236}">
                <a16:creationId xmlns="" xmlns:a16="http://schemas.microsoft.com/office/drawing/2014/main" id="{AF949276-39E6-4135-878A-93ABACBB13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3" y="1527175"/>
            <a:ext cx="7461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Google Shape;289;p24">
            <a:extLst>
              <a:ext uri="{FF2B5EF4-FFF2-40B4-BE49-F238E27FC236}">
                <a16:creationId xmlns="" xmlns:a16="http://schemas.microsoft.com/office/drawing/2014/main" id="{E4FDEECB-CADA-4267-A4D6-C656C096CD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>
            <a:fillRect/>
          </a:stretch>
        </p:blipFill>
        <p:spPr bwMode="auto">
          <a:xfrm>
            <a:off x="10939463" y="1617663"/>
            <a:ext cx="523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6" name="Google Shape;290;p24">
            <a:extLst>
              <a:ext uri="{FF2B5EF4-FFF2-40B4-BE49-F238E27FC236}">
                <a16:creationId xmlns="" xmlns:a16="http://schemas.microsoft.com/office/drawing/2014/main" id="{B2CA25E4-C101-4ED3-A8CB-92FAF96C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575" y="2293938"/>
            <a:ext cx="126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24</a:t>
            </a:r>
            <a:r>
              <a:rPr lang="en-US" altLang="ru-RU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тыс</a:t>
            </a:r>
            <a:r>
              <a:rPr lang="en-US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</a:t>
            </a: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607" name="Google Shape;291;p24">
            <a:extLst>
              <a:ext uri="{FF2B5EF4-FFF2-40B4-BE49-F238E27FC236}">
                <a16:creationId xmlns="" xmlns:a16="http://schemas.microsoft.com/office/drawing/2014/main" id="{F71CD1B6-22D7-4982-BBD0-6681EBDA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463" y="2635250"/>
            <a:ext cx="17557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курсов завершены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 казахском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языке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92" name="Google Shape;292;p24">
            <a:extLst>
              <a:ext uri="{FF2B5EF4-FFF2-40B4-BE49-F238E27FC236}">
                <a16:creationId xmlns="" xmlns:a16="http://schemas.microsoft.com/office/drawing/2014/main" id="{C9602B92-20BF-4D42-B132-34CF8AB829B4}"/>
              </a:ext>
            </a:extLst>
          </p:cNvPr>
          <p:cNvSpPr/>
          <p:nvPr/>
        </p:nvSpPr>
        <p:spPr>
          <a:xfrm>
            <a:off x="10612185" y="2293938"/>
            <a:ext cx="1304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184 тыс.</a:t>
            </a:r>
            <a:endParaRPr sz="20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609" name="Google Shape;293;p24">
            <a:extLst>
              <a:ext uri="{FF2B5EF4-FFF2-40B4-BE49-F238E27FC236}">
                <a16:creationId xmlns="" xmlns:a16="http://schemas.microsoft.com/office/drawing/2014/main" id="{5DF96C09-26ED-4AFE-BF00-AC3F4D4F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725" y="2635250"/>
            <a:ext cx="1758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rgbClr val="000000"/>
              </a:buClr>
            </a:pPr>
            <a:r>
              <a:rPr lang="ru-RU" altLang="ru-RU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часов</a:t>
            </a:r>
          </a:p>
        </p:txBody>
      </p:sp>
      <p:pic>
        <p:nvPicPr>
          <p:cNvPr id="66610" name="Google Shape;294;p24">
            <a:extLst>
              <a:ext uri="{FF2B5EF4-FFF2-40B4-BE49-F238E27FC236}">
                <a16:creationId xmlns="" xmlns:a16="http://schemas.microsoft.com/office/drawing/2014/main" id="{AD770DCB-975E-4DF7-9225-71A14AB6E1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3325813" y="4572000"/>
            <a:ext cx="6254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11" name="Google Shape;295;p24">
            <a:extLst>
              <a:ext uri="{FF2B5EF4-FFF2-40B4-BE49-F238E27FC236}">
                <a16:creationId xmlns="" xmlns:a16="http://schemas.microsoft.com/office/drawing/2014/main" id="{6AAE991E-DECF-4413-B99A-BBF8D0B6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173663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40 </a:t>
            </a:r>
            <a:r>
              <a:rPr lang="en-US" altLang="ru-RU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тыс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612" name="Google Shape;296;p24">
            <a:extLst>
              <a:ext uri="{FF2B5EF4-FFF2-40B4-BE49-F238E27FC236}">
                <a16:creationId xmlns="" xmlns:a16="http://schemas.microsoft.com/office/drawing/2014/main" id="{65256153-EB17-4657-9218-418E8531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5514975"/>
            <a:ext cx="1550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студентов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проходят обучение по блокчейн технологиям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66613" name="Google Shape;297;p24">
            <a:extLst>
              <a:ext uri="{FF2B5EF4-FFF2-40B4-BE49-F238E27FC236}">
                <a16:creationId xmlns="" xmlns:a16="http://schemas.microsoft.com/office/drawing/2014/main" id="{D38BCAA9-8C02-4BCB-9112-5D20A94BAC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012825"/>
            <a:ext cx="4222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Google Shape;298;p24">
            <a:extLst>
              <a:ext uri="{FF2B5EF4-FFF2-40B4-BE49-F238E27FC236}">
                <a16:creationId xmlns="" xmlns:a16="http://schemas.microsoft.com/office/drawing/2014/main" id="{D62A6D60-6712-457D-B9CE-E567A9B7839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952500"/>
            <a:ext cx="493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Google Shape;299;p24">
            <a:extLst>
              <a:ext uri="{FF2B5EF4-FFF2-40B4-BE49-F238E27FC236}">
                <a16:creationId xmlns="" xmlns:a16="http://schemas.microsoft.com/office/drawing/2014/main" id="{CDDCE43C-005E-4511-8EF5-6BC19365FF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886200"/>
            <a:ext cx="328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Google Shape;300;p24">
            <a:extLst>
              <a:ext uri="{FF2B5EF4-FFF2-40B4-BE49-F238E27FC236}">
                <a16:creationId xmlns="" xmlns:a16="http://schemas.microsoft.com/office/drawing/2014/main" id="{50F05BEF-5ED8-4B40-AE1C-22B09AC22C4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3792538"/>
            <a:ext cx="5048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" name="Google Shape;301;p24">
            <a:extLst>
              <a:ext uri="{FF2B5EF4-FFF2-40B4-BE49-F238E27FC236}">
                <a16:creationId xmlns="" xmlns:a16="http://schemas.microsoft.com/office/drawing/2014/main" id="{DA666DFC-3D04-4375-B4DA-6E9F0BF3C4E6}"/>
              </a:ext>
            </a:extLst>
          </p:cNvPr>
          <p:cNvSpPr/>
          <p:nvPr/>
        </p:nvSpPr>
        <p:spPr>
          <a:xfrm>
            <a:off x="4721225" y="4037013"/>
            <a:ext cx="3575050" cy="2366962"/>
          </a:xfrm>
          <a:prstGeom prst="roundRect">
            <a:avLst>
              <a:gd name="adj" fmla="val 5858"/>
            </a:avLst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24">
            <a:extLst>
              <a:ext uri="{FF2B5EF4-FFF2-40B4-BE49-F238E27FC236}">
                <a16:creationId xmlns="" xmlns:a16="http://schemas.microsoft.com/office/drawing/2014/main" id="{EDC50137-F377-448C-9DF2-E58FB363C464}"/>
              </a:ext>
            </a:extLst>
          </p:cNvPr>
          <p:cNvSpPr/>
          <p:nvPr/>
        </p:nvSpPr>
        <p:spPr>
          <a:xfrm>
            <a:off x="5862638" y="3894138"/>
            <a:ext cx="1765300" cy="30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Google</a:t>
            </a:r>
            <a:endParaRPr sz="1400" b="1" ker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619" name="Google Shape;303;p24">
            <a:extLst>
              <a:ext uri="{FF2B5EF4-FFF2-40B4-BE49-F238E27FC236}">
                <a16:creationId xmlns="" xmlns:a16="http://schemas.microsoft.com/office/drawing/2014/main" id="{A97CEDF4-934B-45F9-8D8A-2EECB63A5C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7446963" y="4572000"/>
            <a:ext cx="4810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" name="Google Shape;304;p24">
            <a:extLst>
              <a:ext uri="{FF2B5EF4-FFF2-40B4-BE49-F238E27FC236}">
                <a16:creationId xmlns="" xmlns:a16="http://schemas.microsoft.com/office/drawing/2014/main" id="{B740D2F9-2034-4B15-BA56-3C7B676A1D72}"/>
              </a:ext>
            </a:extLst>
          </p:cNvPr>
          <p:cNvSpPr/>
          <p:nvPr/>
        </p:nvSpPr>
        <p:spPr>
          <a:xfrm>
            <a:off x="7304088" y="5173663"/>
            <a:ext cx="974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750</a:t>
            </a:r>
            <a:endParaRPr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621" name="Google Shape;305;p24">
            <a:extLst>
              <a:ext uri="{FF2B5EF4-FFF2-40B4-BE49-F238E27FC236}">
                <a16:creationId xmlns="" xmlns:a16="http://schemas.microsoft.com/office/drawing/2014/main" id="{2D15B616-DEDC-42AD-B88F-40BC58D3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893" y="5514975"/>
            <a:ext cx="1522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лицензий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6622" name="Google Shape;306;p24">
            <a:extLst>
              <a:ext uri="{FF2B5EF4-FFF2-40B4-BE49-F238E27FC236}">
                <a16:creationId xmlns="" xmlns:a16="http://schemas.microsoft.com/office/drawing/2014/main" id="{43BAE447-43BF-4897-B18B-A2BBC9634D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5065" b="21889"/>
          <a:stretch>
            <a:fillRect/>
          </a:stretch>
        </p:blipFill>
        <p:spPr bwMode="auto">
          <a:xfrm>
            <a:off x="5657850" y="3686175"/>
            <a:ext cx="7540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3" name="Google Shape;307;p24">
            <a:extLst>
              <a:ext uri="{FF2B5EF4-FFF2-40B4-BE49-F238E27FC236}">
                <a16:creationId xmlns="" xmlns:a16="http://schemas.microsoft.com/office/drawing/2014/main" id="{C9A03D58-65C1-4B9B-9DDC-2CE14FE3A5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53390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" name="Google Shape;308;p24">
            <a:extLst>
              <a:ext uri="{FF2B5EF4-FFF2-40B4-BE49-F238E27FC236}">
                <a16:creationId xmlns="" xmlns:a16="http://schemas.microsoft.com/office/drawing/2014/main" id="{59BC97F7-146A-4347-BE20-0E631C4FD1F6}"/>
              </a:ext>
            </a:extLst>
          </p:cNvPr>
          <p:cNvSpPr/>
          <p:nvPr/>
        </p:nvSpPr>
        <p:spPr>
          <a:xfrm>
            <a:off x="4851400" y="5173663"/>
            <a:ext cx="1077913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endParaRPr sz="12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625" name="Google Shape;309;p24">
            <a:extLst>
              <a:ext uri="{FF2B5EF4-FFF2-40B4-BE49-F238E27FC236}">
                <a16:creationId xmlns="" xmlns:a16="http://schemas.microsoft.com/office/drawing/2014/main" id="{6D143007-8471-4F9F-9F40-A4CC27DD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514975"/>
            <a:ext cx="1471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участвуют 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проекте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66626" name="Google Shape;310;p24">
            <a:extLst>
              <a:ext uri="{FF2B5EF4-FFF2-40B4-BE49-F238E27FC236}">
                <a16:creationId xmlns="" xmlns:a16="http://schemas.microsoft.com/office/drawing/2014/main" id="{B7E67454-DEC7-49BA-9033-FA9B71373A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449763"/>
            <a:ext cx="7032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27" name="Google Shape;311;p24">
            <a:extLst>
              <a:ext uri="{FF2B5EF4-FFF2-40B4-BE49-F238E27FC236}">
                <a16:creationId xmlns="" xmlns:a16="http://schemas.microsoft.com/office/drawing/2014/main" id="{CD0C4D24-42F2-475F-81C3-55BDAAF37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5514975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продолжительность курсов</a:t>
            </a:r>
            <a:endParaRPr lang="ru-RU" altLang="ru-RU" sz="1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6628" name="Google Shape;312;p24">
            <a:extLst>
              <a:ext uri="{FF2B5EF4-FFF2-40B4-BE49-F238E27FC236}">
                <a16:creationId xmlns="" xmlns:a16="http://schemas.microsoft.com/office/drawing/2014/main" id="{3DD889B3-25AC-446E-8575-A1B671E6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170488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3 </a:t>
            </a:r>
            <a:r>
              <a:rPr lang="en-US" altLang="ru-RU" sz="1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месяца</a:t>
            </a:r>
            <a:endParaRPr lang="ru-RU" altLang="ru-RU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66629" name="Google Shape;313;p24" descr="Zambian students upbeat about Huawei's Global Final ICT Competition -">
            <a:extLst>
              <a:ext uri="{FF2B5EF4-FFF2-40B4-BE49-F238E27FC236}">
                <a16:creationId xmlns="" xmlns:a16="http://schemas.microsoft.com/office/drawing/2014/main" id="{201A0FC2-40F6-4AEA-AD67-6D97C872CF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97025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" name="Google Shape;314;p24">
            <a:extLst>
              <a:ext uri="{FF2B5EF4-FFF2-40B4-BE49-F238E27FC236}">
                <a16:creationId xmlns="" xmlns:a16="http://schemas.microsoft.com/office/drawing/2014/main" id="{80730D34-A2C7-48EE-BE83-B93F7A1EB734}"/>
              </a:ext>
            </a:extLst>
          </p:cNvPr>
          <p:cNvSpPr/>
          <p:nvPr/>
        </p:nvSpPr>
        <p:spPr>
          <a:xfrm>
            <a:off x="3656013" y="2293938"/>
            <a:ext cx="1092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3 000</a:t>
            </a:r>
            <a:endParaRPr sz="20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631" name="Google Shape;315;p24">
            <a:extLst>
              <a:ext uri="{FF2B5EF4-FFF2-40B4-BE49-F238E27FC236}">
                <a16:creationId xmlns="" xmlns:a16="http://schemas.microsoft.com/office/drawing/2014/main" id="{8D027F44-F49C-46DB-B1F0-57135AE3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2635250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altLang="ru-R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студенты ИКТ конкурса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745961" y="64008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765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Google Shape;156;p19">
            <a:extLst>
              <a:ext uri="{FF2B5EF4-FFF2-40B4-BE49-F238E27FC236}">
                <a16:creationId xmlns:a16="http://schemas.microsoft.com/office/drawing/2014/main" xmlns="" id="{DC7989C9-B055-2600-2DC6-A207282CE7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Google Shape;157;p19">
            <a:extLst>
              <a:ext uri="{FF2B5EF4-FFF2-40B4-BE49-F238E27FC236}">
                <a16:creationId xmlns:a16="http://schemas.microsoft.com/office/drawing/2014/main" xmlns="" id="{3BE4E67C-11E3-765A-37EA-8B70D290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84138"/>
            <a:ext cx="952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46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ts val="2000"/>
            </a:pPr>
            <a:r>
              <a:rPr lang="ru-RU" alt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РАЗВИТИЕ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ИНФРАСТРУКТУРЫ И ЦИФРОВОЙ АРХИТЕКТУРЫ ВЫСШЕГО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SzPts val="2000"/>
            </a:pPr>
            <a:r>
              <a:rPr lang="en-US" altLang="kk-K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ПОДГОТОВКА КАДРОВ ПО ИСКУССТВЕННОМУ ИНТЕЛЛЕКТУ</a:t>
            </a:r>
            <a:endParaRPr lang="kk-KZ" altLang="kk-KZ" sz="20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28" name="Google Shape;158;p19">
            <a:extLst>
              <a:ext uri="{FF2B5EF4-FFF2-40B4-BE49-F238E27FC236}">
                <a16:creationId xmlns:a16="http://schemas.microsoft.com/office/drawing/2014/main" xmlns="" id="{B55720BD-A37A-8D5A-1CB8-296C8BB6F78E}"/>
              </a:ext>
            </a:extLst>
          </p:cNvPr>
          <p:cNvGrpSpPr>
            <a:grpSpLocks/>
          </p:cNvGrpSpPr>
          <p:nvPr/>
        </p:nvGrpSpPr>
        <p:grpSpPr bwMode="auto">
          <a:xfrm>
            <a:off x="10013950" y="169863"/>
            <a:ext cx="2127250" cy="560387"/>
            <a:chOff x="662695" y="356394"/>
            <a:chExt cx="2127072" cy="559713"/>
          </a:xfrm>
        </p:grpSpPr>
        <p:sp>
          <p:nvSpPr>
            <p:cNvPr id="52265" name="Google Shape;159;p19">
              <a:extLst>
                <a:ext uri="{FF2B5EF4-FFF2-40B4-BE49-F238E27FC236}">
                  <a16:creationId xmlns:a16="http://schemas.microsoft.com/office/drawing/2014/main" xmlns="" id="{BDC734F2-C030-0960-0CE3-40139FC9D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511" y="393891"/>
              <a:ext cx="1537256" cy="4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SzPts val="900"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Министерство науки</a:t>
              </a:r>
              <a:endParaRPr lang="kk-KZ" altLang="kk-KZ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>
                <a:buSzPts val="900"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и высшего образования </a:t>
              </a:r>
              <a:endParaRPr lang="kk-KZ" altLang="kk-KZ" sz="9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>
                <a:buSzPts val="900"/>
              </a:pPr>
              <a:r>
                <a:rPr lang="en-US" altLang="kk-KZ" sz="90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Республики Казахстан</a:t>
              </a:r>
              <a:endParaRPr lang="kk-KZ" altLang="kk-KZ" sz="1400"/>
            </a:p>
          </p:txBody>
        </p:sp>
        <p:pic>
          <p:nvPicPr>
            <p:cNvPr id="52266" name="Google Shape;160;p19">
              <a:extLst>
                <a:ext uri="{FF2B5EF4-FFF2-40B4-BE49-F238E27FC236}">
                  <a16:creationId xmlns:a16="http://schemas.microsoft.com/office/drawing/2014/main" xmlns="" id="{1A20BCA2-4CED-49B4-D062-F18B5F1B3B3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95" y="356394"/>
              <a:ext cx="539571" cy="55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9" name="Google Shape;161;p19">
            <a:extLst>
              <a:ext uri="{FF2B5EF4-FFF2-40B4-BE49-F238E27FC236}">
                <a16:creationId xmlns:a16="http://schemas.microsoft.com/office/drawing/2014/main" xmlns="" id="{15EC6EBE-AA93-2F28-3BF9-FA1666E5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485900"/>
            <a:ext cx="3398838" cy="10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</a:t>
            </a:r>
            <a:r>
              <a:rPr lang="en-US" altLang="kk-KZ" sz="9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2023 </a:t>
            </a:r>
            <a:r>
              <a:rPr lang="en-US" altLang="kk-KZ" sz="9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году</a:t>
            </a:r>
            <a:r>
              <a:rPr lang="en-US" altLang="kk-KZ" sz="9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рамках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партнерства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Korkyt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ata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 и с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SeoulTech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студенты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первокурсники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направлениям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информационные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системы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и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кибербезопасность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будут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отобраны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ранжированию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среди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лучших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и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приступят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октябре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обучению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в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рамках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пилота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Школы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искусственного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интеллекта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SeoulTech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базе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Korkyt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Ata university с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привлечением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специалистов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SeoulTech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2230" name="Google Shape;162;p19">
            <a:extLst>
              <a:ext uri="{FF2B5EF4-FFF2-40B4-BE49-F238E27FC236}">
                <a16:creationId xmlns:a16="http://schemas.microsoft.com/office/drawing/2014/main" xmlns="" id="{F057354E-6E24-B512-3746-B851DD1A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168400"/>
            <a:ext cx="6332538" cy="273050"/>
          </a:xfrm>
          <a:prstGeom prst="chevron">
            <a:avLst>
              <a:gd name="adj" fmla="val 50142"/>
            </a:avLst>
          </a:prstGeom>
          <a:solidFill>
            <a:srgbClr val="2B5258"/>
          </a:solidFill>
          <a:ln w="12700">
            <a:solidFill>
              <a:srgbClr val="364A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1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 Этап - Школа искуственного интеллекта</a:t>
            </a:r>
            <a:endParaRPr lang="kk-KZ" altLang="kk-KZ" sz="1100" b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cxnSp>
        <p:nvCxnSpPr>
          <p:cNvPr id="52231" name="Google Shape;163;p19">
            <a:extLst>
              <a:ext uri="{FF2B5EF4-FFF2-40B4-BE49-F238E27FC236}">
                <a16:creationId xmlns:a16="http://schemas.microsoft.com/office/drawing/2014/main" xmlns="" id="{BCC04547-F219-FC71-DDAE-ADC0E24878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" y="4940300"/>
            <a:ext cx="11585575" cy="0"/>
          </a:xfrm>
          <a:prstGeom prst="straightConnector1">
            <a:avLst/>
          </a:prstGeom>
          <a:noFill/>
          <a:ln w="9525">
            <a:solidFill>
              <a:srgbClr val="7F7F7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2" name="Google Shape;164;p19">
            <a:extLst>
              <a:ext uri="{FF2B5EF4-FFF2-40B4-BE49-F238E27FC236}">
                <a16:creationId xmlns:a16="http://schemas.microsoft.com/office/drawing/2014/main" xmlns="" id="{ED1FC181-BE66-BD3D-8994-8D6ACE95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5268913"/>
            <a:ext cx="1879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участников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пилота</a:t>
            </a:r>
            <a:endParaRPr lang="kk-KZ" altLang="kk-KZ" sz="900" dirty="0"/>
          </a:p>
        </p:txBody>
      </p:sp>
      <p:sp>
        <p:nvSpPr>
          <p:cNvPr id="52233" name="Google Shape;165;p19">
            <a:extLst>
              <a:ext uri="{FF2B5EF4-FFF2-40B4-BE49-F238E27FC236}">
                <a16:creationId xmlns:a16="http://schemas.microsoft.com/office/drawing/2014/main" xmlns="" id="{B11C9206-B697-19B8-2614-56C97CAC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783" y="4974431"/>
            <a:ext cx="1465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600" b="1" dirty="0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14</a:t>
            </a:r>
            <a:endParaRPr lang="kk-KZ" altLang="kk-KZ" sz="1600" dirty="0"/>
          </a:p>
        </p:txBody>
      </p:sp>
      <p:sp>
        <p:nvSpPr>
          <p:cNvPr id="52234" name="Google Shape;166;p19">
            <a:extLst>
              <a:ext uri="{FF2B5EF4-FFF2-40B4-BE49-F238E27FC236}">
                <a16:creationId xmlns:a16="http://schemas.microsoft.com/office/drawing/2014/main" xmlns="" id="{B6737AA9-0253-494D-3AC2-7EA841B8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5159377"/>
            <a:ext cx="224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Бесплатных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лицензий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образовательные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программы</a:t>
            </a:r>
            <a:endParaRPr lang="kk-KZ" altLang="kk-KZ" sz="900" dirty="0"/>
          </a:p>
        </p:txBody>
      </p:sp>
      <p:sp>
        <p:nvSpPr>
          <p:cNvPr id="52235" name="Google Shape;167;p19">
            <a:extLst>
              <a:ext uri="{FF2B5EF4-FFF2-40B4-BE49-F238E27FC236}">
                <a16:creationId xmlns:a16="http://schemas.microsoft.com/office/drawing/2014/main" xmlns="" id="{62261033-EFB3-068D-C403-D304E4E2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4912091"/>
            <a:ext cx="1463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600" b="1" dirty="0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750</a:t>
            </a:r>
            <a:endParaRPr lang="kk-KZ" altLang="kk-KZ" sz="1600" dirty="0"/>
          </a:p>
        </p:txBody>
      </p:sp>
      <p:sp>
        <p:nvSpPr>
          <p:cNvPr id="52236" name="Google Shape;168;p19">
            <a:extLst>
              <a:ext uri="{FF2B5EF4-FFF2-40B4-BE49-F238E27FC236}">
                <a16:creationId xmlns:a16="http://schemas.microsoft.com/office/drawing/2014/main" xmlns="" id="{50A5A23E-F513-8EC8-C374-FA00B216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25" y="5232400"/>
            <a:ext cx="187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0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Ключевых</a:t>
            </a:r>
            <a:r>
              <a:rPr lang="en-US" altLang="kk-KZ" sz="1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0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направления</a:t>
            </a:r>
            <a:endParaRPr lang="kk-KZ" altLang="kk-KZ" sz="1000" dirty="0"/>
          </a:p>
        </p:txBody>
      </p:sp>
      <p:sp>
        <p:nvSpPr>
          <p:cNvPr id="52237" name="Google Shape;169;p19">
            <a:extLst>
              <a:ext uri="{FF2B5EF4-FFF2-40B4-BE49-F238E27FC236}">
                <a16:creationId xmlns:a16="http://schemas.microsoft.com/office/drawing/2014/main" xmlns="" id="{A5FCD09D-3FC2-3727-46F7-AC183A00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4908550"/>
            <a:ext cx="1465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600" b="1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3</a:t>
            </a:r>
            <a:endParaRPr lang="kk-KZ" altLang="kk-KZ" sz="1600"/>
          </a:p>
        </p:txBody>
      </p:sp>
      <p:cxnSp>
        <p:nvCxnSpPr>
          <p:cNvPr id="52238" name="Google Shape;170;p19">
            <a:extLst>
              <a:ext uri="{FF2B5EF4-FFF2-40B4-BE49-F238E27FC236}">
                <a16:creationId xmlns:a16="http://schemas.microsoft.com/office/drawing/2014/main" xmlns="" id="{D6A52E64-AF60-D0E6-CD45-6A2D14A44F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" y="5561013"/>
            <a:ext cx="11583988" cy="0"/>
          </a:xfrm>
          <a:prstGeom prst="straightConnector1">
            <a:avLst/>
          </a:prstGeom>
          <a:noFill/>
          <a:ln w="9525">
            <a:solidFill>
              <a:srgbClr val="7F7F7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9" name="Google Shape;171;p19">
            <a:extLst>
              <a:ext uri="{FF2B5EF4-FFF2-40B4-BE49-F238E27FC236}">
                <a16:creationId xmlns:a16="http://schemas.microsoft.com/office/drawing/2014/main" xmlns="" id="{53B2D2AD-BD51-ED8A-F1BC-13C0075C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153" y="5745956"/>
            <a:ext cx="183673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КазНУ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аль-Фараби</a:t>
            </a:r>
            <a:endParaRPr lang="kk-KZ" altLang="kk-KZ" sz="900" dirty="0"/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ЕНУ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Гумилева</a:t>
            </a:r>
            <a:endParaRPr lang="kk-KZ" altLang="kk-KZ" sz="900" dirty="0"/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Nazarbayev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Suleyman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Demirel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Turan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Narxoz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КБТУ</a:t>
            </a:r>
            <a:endParaRPr lang="kk-KZ" altLang="kk-KZ" sz="900" dirty="0"/>
          </a:p>
        </p:txBody>
      </p:sp>
      <p:pic>
        <p:nvPicPr>
          <p:cNvPr id="52240" name="Google Shape;172;p19" descr="https://en.seoultech.ac.kr/site/en3/res/img/logo.png">
            <a:extLst>
              <a:ext uri="{FF2B5EF4-FFF2-40B4-BE49-F238E27FC236}">
                <a16:creationId xmlns:a16="http://schemas.microsoft.com/office/drawing/2014/main" xmlns="" id="{C9211FA8-9E5A-E1CB-4ACC-7E2D4424EC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52575"/>
            <a:ext cx="13176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Google Shape;173;p19">
            <a:extLst>
              <a:ext uri="{FF2B5EF4-FFF2-40B4-BE49-F238E27FC236}">
                <a16:creationId xmlns:a16="http://schemas.microsoft.com/office/drawing/2014/main" xmlns="" id="{A225F4A4-D4EA-660D-C674-7152AB2F19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549400"/>
            <a:ext cx="12176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Google Shape;174;p19">
            <a:extLst>
              <a:ext uri="{FF2B5EF4-FFF2-40B4-BE49-F238E27FC236}">
                <a16:creationId xmlns:a16="http://schemas.microsoft.com/office/drawing/2014/main" xmlns="" id="{E28A4346-4DCF-314C-A9DE-2C5BAF5C8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1168400"/>
            <a:ext cx="5213350" cy="273050"/>
          </a:xfrm>
          <a:prstGeom prst="chevron">
            <a:avLst>
              <a:gd name="adj" fmla="val 50031"/>
            </a:avLst>
          </a:prstGeom>
          <a:solidFill>
            <a:srgbClr val="2B5258"/>
          </a:solidFill>
          <a:ln w="12700">
            <a:solidFill>
              <a:srgbClr val="364A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1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 Этап - 2024-2025</a:t>
            </a:r>
            <a:endParaRPr lang="kk-KZ" altLang="kk-KZ" sz="1100" b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2243" name="Google Shape;175;p19">
            <a:extLst>
              <a:ext uri="{FF2B5EF4-FFF2-40B4-BE49-F238E27FC236}">
                <a16:creationId xmlns:a16="http://schemas.microsoft.com/office/drawing/2014/main" xmlns="" id="{485C52ED-F00E-C4B9-45EC-A35C2887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1543050"/>
            <a:ext cx="4932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рамках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второго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этапа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планируется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масштабирование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реализации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школы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искусственного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интеллекта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большее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количество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студентов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открытие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бизнес-инкубатора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а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также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внедрения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образовательных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программ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искусственному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интеллекту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data science, machine learning, cybersecurity в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рамках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создания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филиала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Seoultech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базе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Кызылординского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университета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имени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Коркыт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Ата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с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созданием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сопутствующих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лабораторий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искусственного</a:t>
            </a:r>
            <a:r>
              <a:rPr lang="en-US" altLang="kk-KZ" sz="9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интеллекта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</a:t>
            </a:r>
            <a:endParaRPr lang="kk-KZ" altLang="kk-KZ" sz="1400" dirty="0"/>
          </a:p>
        </p:txBody>
      </p:sp>
      <p:pic>
        <p:nvPicPr>
          <p:cNvPr id="52244" name="Google Shape;176;p19" descr="Файл:Google 2015 logo.svg — Википедия">
            <a:extLst>
              <a:ext uri="{FF2B5EF4-FFF2-40B4-BE49-F238E27FC236}">
                <a16:creationId xmlns:a16="http://schemas.microsoft.com/office/drawing/2014/main" xmlns="" id="{E39CC58C-3560-5B08-14E2-92863A6494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5032375"/>
            <a:ext cx="1333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5" name="Google Shape;177;p19">
            <a:extLst>
              <a:ext uri="{FF2B5EF4-FFF2-40B4-BE49-F238E27FC236}">
                <a16:creationId xmlns:a16="http://schemas.microsoft.com/office/drawing/2014/main" xmlns="" id="{8E1707C4-D23C-1D20-E650-21B5189B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846138"/>
            <a:ext cx="815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k-KZ" sz="1200" b="1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Партнерство Korkyt Ata university с SeoulTech по ИИ</a:t>
            </a:r>
            <a:endParaRPr lang="kk-KZ" altLang="kk-KZ" sz="1200"/>
          </a:p>
        </p:txBody>
      </p:sp>
      <p:sp>
        <p:nvSpPr>
          <p:cNvPr id="52246" name="Google Shape;178;p19">
            <a:extLst>
              <a:ext uri="{FF2B5EF4-FFF2-40B4-BE49-F238E27FC236}">
                <a16:creationId xmlns:a16="http://schemas.microsoft.com/office/drawing/2014/main" xmlns="" id="{41F674F7-EA8F-1B3E-4E92-E9FC88C5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662488"/>
            <a:ext cx="6599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k-KZ" sz="1200" b="1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Реализация пилотного образовательного проекта с Google по ИИ с 14 ВУЗами</a:t>
            </a:r>
            <a:endParaRPr lang="kk-KZ" altLang="kk-KZ" sz="1200"/>
          </a:p>
        </p:txBody>
      </p:sp>
      <p:sp>
        <p:nvSpPr>
          <p:cNvPr id="52247" name="Google Shape;179;p19">
            <a:extLst>
              <a:ext uri="{FF2B5EF4-FFF2-40B4-BE49-F238E27FC236}">
                <a16:creationId xmlns:a16="http://schemas.microsoft.com/office/drawing/2014/main" xmlns="" id="{3612A404-24AC-D289-5182-D9BB857F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716588"/>
            <a:ext cx="5334000" cy="7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k-KZ" sz="11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Google 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 МНВО РК </a:t>
            </a:r>
            <a:r>
              <a:rPr lang="ru-RU" altLang="kk-KZ" sz="11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запущен пилот к</a:t>
            </a:r>
            <a:r>
              <a:rPr lang="en-US" altLang="kk-KZ" sz="11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урсов</a:t>
            </a:r>
            <a:r>
              <a:rPr lang="en-US" altLang="kk-KZ" sz="11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</a:t>
            </a:r>
            <a:r>
              <a:rPr lang="en-US" altLang="kk-KZ" sz="11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искусственному</a:t>
            </a:r>
            <a:r>
              <a:rPr lang="en-US" altLang="kk-KZ" sz="11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интеллекту</a:t>
            </a:r>
            <a:r>
              <a:rPr lang="en-US" altLang="kk-KZ" sz="11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сопутствующим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направлениям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(Data to AI, Cloud skill boost + Machine learning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bootcamp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Android Compose)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для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студентов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направлению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информационных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технологий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14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ВУЗов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kk-KZ" sz="11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отобранных</a:t>
            </a:r>
            <a:r>
              <a:rPr lang="en-US" altLang="kk-KZ" sz="11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с </a:t>
            </a:r>
            <a:r>
              <a:rPr lang="en-US" altLang="kk-KZ" sz="11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Google</a:t>
            </a:r>
            <a:endParaRPr lang="kk-KZ" altLang="kk-KZ" sz="11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2248" name="Google Shape;180;p19">
            <a:extLst>
              <a:ext uri="{FF2B5EF4-FFF2-40B4-BE49-F238E27FC236}">
                <a16:creationId xmlns:a16="http://schemas.microsoft.com/office/drawing/2014/main" xmlns="" id="{26F8F597-0BFE-ABD3-4ACF-433F7DFC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0" y="5754688"/>
            <a:ext cx="2038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Торайгыров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Университет</a:t>
            </a:r>
            <a:endParaRPr lang="kk-KZ" altLang="kk-KZ" sz="900" dirty="0"/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Satbayev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ВКГТУ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Серикбаева</a:t>
            </a:r>
            <a:endParaRPr lang="kk-KZ" altLang="kk-KZ" sz="900" dirty="0"/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Korkyt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Ata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Astana IT University</a:t>
            </a:r>
            <a:endParaRPr lang="kk-KZ" altLang="kk-KZ" sz="9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МУИТ</a:t>
            </a:r>
            <a:endParaRPr lang="kk-KZ" altLang="kk-KZ" sz="900" dirty="0"/>
          </a:p>
          <a:p>
            <a:pPr>
              <a:buSzPts val="1100"/>
              <a:buFont typeface="Arial" panose="020B0604020202020204" pitchFamily="34" charset="0"/>
              <a:buChar char="•"/>
            </a:pP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АУЭС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им</a:t>
            </a:r>
            <a:r>
              <a:rPr lang="en-US" altLang="kk-KZ" sz="9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 </a:t>
            </a:r>
            <a:r>
              <a:rPr lang="en-US" altLang="kk-KZ" sz="9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Даукеева</a:t>
            </a:r>
            <a:endParaRPr lang="kk-KZ" altLang="kk-KZ" sz="900" dirty="0"/>
          </a:p>
        </p:txBody>
      </p:sp>
      <p:sp>
        <p:nvSpPr>
          <p:cNvPr id="52249" name="Google Shape;181;p19">
            <a:extLst>
              <a:ext uri="{FF2B5EF4-FFF2-40B4-BE49-F238E27FC236}">
                <a16:creationId xmlns:a16="http://schemas.microsoft.com/office/drawing/2014/main" xmlns="" id="{277055B0-3656-7E03-4BE0-109330B19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5529263"/>
            <a:ext cx="3941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k-KZ" sz="1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ВУЗЫ </a:t>
            </a:r>
            <a:r>
              <a:rPr lang="en-US" altLang="kk-KZ" sz="10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участники</a:t>
            </a:r>
            <a:r>
              <a:rPr lang="en-US" altLang="kk-KZ" sz="1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0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пилотного</a:t>
            </a:r>
            <a:r>
              <a:rPr lang="en-US" altLang="kk-KZ" sz="1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kk-KZ" sz="1000" b="1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проекта</a:t>
            </a:r>
            <a:r>
              <a:rPr lang="en-US" altLang="kk-KZ" sz="1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с Google</a:t>
            </a:r>
            <a:endParaRPr lang="kk-KZ" altLang="kk-KZ" sz="1000" b="1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DE7E0FE-506D-C50B-7857-A3892A8A3A13}"/>
              </a:ext>
            </a:extLst>
          </p:cNvPr>
          <p:cNvSpPr/>
          <p:nvPr/>
        </p:nvSpPr>
        <p:spPr>
          <a:xfrm>
            <a:off x="258763" y="2741613"/>
            <a:ext cx="11626850" cy="6985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95208FF8-B67D-4374-ADA1-A5F861E0E3E9}"/>
              </a:ext>
            </a:extLst>
          </p:cNvPr>
          <p:cNvSpPr txBox="1">
            <a:spLocks/>
          </p:cNvSpPr>
          <p:nvPr/>
        </p:nvSpPr>
        <p:spPr>
          <a:xfrm>
            <a:off x="266700" y="2549525"/>
            <a:ext cx="7874000" cy="2984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17B84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ФИЛИАЛ </a:t>
            </a:r>
            <a:r>
              <a:rPr lang="en-US" sz="1200" b="1" dirty="0">
                <a:solidFill>
                  <a:srgbClr val="417B84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CITY UNIVERSITY OF HONG KONG </a:t>
            </a:r>
            <a:r>
              <a:rPr lang="ru-RU" sz="1200" b="1" dirty="0">
                <a:solidFill>
                  <a:srgbClr val="417B84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 БАЗЕ КАЗНИТУ ИМЕНИ К.САТПАЕВА </a:t>
            </a:r>
            <a:r>
              <a:rPr lang="kk-KZ" sz="1200" b="1" dirty="0">
                <a:solidFill>
                  <a:srgbClr val="417B84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(март 2024 г.)</a:t>
            </a:r>
            <a:endParaRPr lang="ru-RU" sz="1200" b="1" dirty="0">
              <a:solidFill>
                <a:srgbClr val="417B84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2252" name="Прямоугольник 35">
            <a:extLst>
              <a:ext uri="{FF2B5EF4-FFF2-40B4-BE49-F238E27FC236}">
                <a16:creationId xmlns:a16="http://schemas.microsoft.com/office/drawing/2014/main" xmlns="" id="{F7F81156-EAD0-E9C1-F081-7C12F59F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2857500"/>
            <a:ext cx="2598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Реализация образовательных программ двойного диплома по </a:t>
            </a:r>
          </a:p>
          <a:p>
            <a:pPr algn="ctr"/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Искусственному интеллекту</a:t>
            </a:r>
          </a:p>
        </p:txBody>
      </p:sp>
      <p:sp>
        <p:nvSpPr>
          <p:cNvPr id="37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7089775" y="2973388"/>
            <a:ext cx="555625" cy="2762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54" name="TextBox 37">
            <a:extLst>
              <a:ext uri="{FF2B5EF4-FFF2-40B4-BE49-F238E27FC236}">
                <a16:creationId xmlns:a16="http://schemas.microsoft.com/office/drawing/2014/main" xmlns="" id="{65894B65-F908-2E63-3108-744AE0A3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2787650"/>
            <a:ext cx="3305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270 кредитов </a:t>
            </a:r>
            <a:r>
              <a:rPr lang="ru-RU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КазНИТУ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+ 30 кредитов </a:t>
            </a:r>
            <a:r>
              <a:rPr lang="en-US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CityU</a:t>
            </a:r>
            <a:r>
              <a:rPr lang="en-US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of Hong Kong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(бакалавриат)</a:t>
            </a:r>
            <a:endParaRPr lang="ru-RU" altLang="aa-ET" sz="9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30 кредитов </a:t>
            </a:r>
            <a:r>
              <a:rPr lang="ru-RU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КазНИТУ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+ 30 кредитов </a:t>
            </a:r>
            <a:r>
              <a:rPr lang="en-US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CityU</a:t>
            </a:r>
            <a:r>
              <a:rPr lang="en-US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of Hong Kong</a:t>
            </a:r>
            <a:r>
              <a:rPr lang="kk-KZ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магистратура</a:t>
            </a:r>
            <a:r>
              <a:rPr lang="kk-KZ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0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3286125" y="2946400"/>
            <a:ext cx="555625" cy="27463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56" name="Прямоугольник 40">
            <a:extLst>
              <a:ext uri="{FF2B5EF4-FFF2-40B4-BE49-F238E27FC236}">
                <a16:creationId xmlns:a16="http://schemas.microsoft.com/office/drawing/2014/main" xmlns="" id="{E014A5C5-9D32-C0D8-F0CC-A98EC7D9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758242"/>
            <a:ext cx="27828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aa-ET" sz="1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соглашение между </a:t>
            </a:r>
            <a:r>
              <a:rPr lang="ru-RU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КазНИТУ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 им. К. </a:t>
            </a:r>
            <a:r>
              <a:rPr lang="ru-RU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Сатпаева</a:t>
            </a:r>
            <a:r>
              <a:rPr lang="ru-RU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aa-ET" sz="900" dirty="0" err="1">
                <a:latin typeface="Tahoma" panose="020B0604030504040204" pitchFamily="34" charset="0"/>
                <a:cs typeface="Tahoma" panose="020B0604030504040204" pitchFamily="34" charset="0"/>
              </a:rPr>
              <a:t>CityU</a:t>
            </a:r>
            <a:r>
              <a:rPr lang="en-US" altLang="aa-ET" sz="900" dirty="0">
                <a:latin typeface="Tahoma" panose="020B0604030504040204" pitchFamily="34" charset="0"/>
                <a:cs typeface="Tahoma" panose="020B0604030504040204" pitchFamily="34" charset="0"/>
              </a:rPr>
              <a:t> of Hong </a:t>
            </a:r>
            <a:r>
              <a:rPr lang="en-US" altLang="aa-ET" sz="900" dirty="0" smtClean="0">
                <a:latin typeface="Tahoma" panose="020B0604030504040204" pitchFamily="34" charset="0"/>
                <a:cs typeface="Tahoma" panose="020B0604030504040204" pitchFamily="34" charset="0"/>
              </a:rPr>
              <a:t>Kong</a:t>
            </a:r>
          </a:p>
          <a:p>
            <a:pPr algn="ctr"/>
            <a:r>
              <a:rPr lang="kk-KZ" altLang="aa-ET" sz="9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aa-ET" sz="9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57" name="Прямоугольник 4">
            <a:extLst>
              <a:ext uri="{FF2B5EF4-FFF2-40B4-BE49-F238E27FC236}">
                <a16:creationId xmlns:a16="http://schemas.microsoft.com/office/drawing/2014/main" xmlns="" id="{843BE1B7-6A94-159E-A8CE-081261A9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3471863"/>
            <a:ext cx="879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aa-ET" sz="1200" b="1" dirty="0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ЦЕНТР ИСКУССТВЕННОГО ИНТЕЛЛЕКТА НА БАЗЕ ВКТУ (сентябрь 2024 г.)</a:t>
            </a:r>
          </a:p>
        </p:txBody>
      </p:sp>
      <p:sp>
        <p:nvSpPr>
          <p:cNvPr id="49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3233738" y="4167188"/>
            <a:ext cx="554037" cy="27781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59" name="Прямоугольник 49">
            <a:extLst>
              <a:ext uri="{FF2B5EF4-FFF2-40B4-BE49-F238E27FC236}">
                <a16:creationId xmlns:a16="http://schemas.microsoft.com/office/drawing/2014/main" xmlns="" id="{4B3988AD-DD4A-DA20-0DFD-DCFE4762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3697288"/>
            <a:ext cx="313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aa-ET" sz="9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Подписание трехстороннего соглашения с Мастерской Лу </a:t>
            </a:r>
            <a:r>
              <a:rPr lang="ru-RU" altLang="aa-ET" sz="900" i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Бань</a:t>
            </a:r>
            <a:endParaRPr lang="ru-RU" altLang="aa-ET" sz="900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60" name="Прямоугольник 50">
            <a:extLst>
              <a:ext uri="{FF2B5EF4-FFF2-40B4-BE49-F238E27FC236}">
                <a16:creationId xmlns:a16="http://schemas.microsoft.com/office/drawing/2014/main" xmlns="" id="{C96BFC2D-AA01-2D35-F962-4A0623F1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4160838"/>
            <a:ext cx="28098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aa-ET" sz="9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Международное сотрудничество с </a:t>
            </a:r>
            <a:r>
              <a:rPr lang="ru-RU" altLang="aa-ET" sz="9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Малайзийским</a:t>
            </a:r>
            <a:r>
              <a:rPr lang="ru-RU" altLang="aa-ET" sz="9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университетом INTI</a:t>
            </a:r>
          </a:p>
          <a:p>
            <a:pPr algn="ctr"/>
            <a:r>
              <a:rPr lang="ru-RU" altLang="aa-ET" sz="9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(октябрь 2024 г.)</a:t>
            </a:r>
          </a:p>
        </p:txBody>
      </p:sp>
      <p:sp>
        <p:nvSpPr>
          <p:cNvPr id="52261" name="Прямоугольник 51">
            <a:extLst>
              <a:ext uri="{FF2B5EF4-FFF2-40B4-BE49-F238E27FC236}">
                <a16:creationId xmlns:a16="http://schemas.microsoft.com/office/drawing/2014/main" xmlns="" id="{9E748FA7-C9E3-AFD3-7DCC-A49A0137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749675"/>
            <a:ext cx="2351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aa-ET" sz="9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Внедрение технологии искусственного интеллекта по всем </a:t>
            </a:r>
            <a:r>
              <a:rPr lang="ru-RU" altLang="aa-ET" sz="1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ОП </a:t>
            </a:r>
          </a:p>
        </p:txBody>
      </p:sp>
      <p:sp>
        <p:nvSpPr>
          <p:cNvPr id="52262" name="Прямоугольник 52">
            <a:extLst>
              <a:ext uri="{FF2B5EF4-FFF2-40B4-BE49-F238E27FC236}">
                <a16:creationId xmlns:a16="http://schemas.microsoft.com/office/drawing/2014/main" xmlns="" id="{AD6EE760-7221-68F9-17B3-1C0B7075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4138613"/>
            <a:ext cx="2632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aa-ET" sz="9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Внедрение элементов искусственного интеллекта в сервисах цифрового университета</a:t>
            </a:r>
            <a:endParaRPr lang="en-US" altLang="aa-ET" sz="9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3">
            <a:extLst>
              <a:ext uri="{FF2B5EF4-FFF2-40B4-BE49-F238E27FC236}">
                <a16:creationId xmlns:a16="http://schemas.microsoft.com/office/drawing/2014/main" xmlns="" id="{37BFF26B-8685-BBB0-4DD1-6CCF2DB5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42" y="3495893"/>
            <a:ext cx="2178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KZ" sz="1200" b="1" dirty="0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Astana IT University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706073" y="4190024"/>
            <a:ext cx="2301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ОП </a:t>
            </a:r>
            <a:r>
              <a:rPr lang="ru-RU" sz="1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«Искусственный интеллект в бизнесе»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039758" y="3483918"/>
            <a:ext cx="281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17B8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Международный университет информационных технологий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543192" y="4282885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 «Искусственный интеллект»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700186" y="3783103"/>
            <a:ext cx="8793" cy="3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488001" y="3937368"/>
            <a:ext cx="8793" cy="3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745961" y="64008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09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>
            <a:extLst>
              <a:ext uri="{FF2B5EF4-FFF2-40B4-BE49-F238E27FC236}">
                <a16:creationId xmlns="" xmlns:a16="http://schemas.microsoft.com/office/drawing/2014/main" id="{5522B248-8004-473E-B277-3DF76D5B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Прямоугольник 25">
            <a:extLst>
              <a:ext uri="{FF2B5EF4-FFF2-40B4-BE49-F238E27FC236}">
                <a16:creationId xmlns="" xmlns:a16="http://schemas.microsoft.com/office/drawing/2014/main" id="{85E13266-8981-49E6-8961-76D87002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1430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ИНТЕРНАЦИОНАЛИЗАЦИЯ ВЫСШЕГО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ПОСЛЕВУЗОВСКОГО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ФИЛИАЛЫ ЗАРУБЕЖНЫХ ВУЗОВ</a:t>
            </a:r>
          </a:p>
        </p:txBody>
      </p:sp>
      <p:grpSp>
        <p:nvGrpSpPr>
          <p:cNvPr id="56324" name="Группа 42">
            <a:extLst>
              <a:ext uri="{FF2B5EF4-FFF2-40B4-BE49-F238E27FC236}">
                <a16:creationId xmlns="" xmlns:a16="http://schemas.microsoft.com/office/drawing/2014/main" id="{9E764EB5-7B74-4436-B286-CA2CD80470C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56326" name="Google Shape;524;p100">
              <a:extLst>
                <a:ext uri="{FF2B5EF4-FFF2-40B4-BE49-F238E27FC236}">
                  <a16:creationId xmlns="" xmlns:a16="http://schemas.microsoft.com/office/drawing/2014/main" id="{295630A2-ADA4-46A7-B962-5214869543C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>
              <a:extLst>
                <a:ext uri="{FF2B5EF4-FFF2-40B4-BE49-F238E27FC236}">
                  <a16:creationId xmlns="" xmlns:a16="http://schemas.microsoft.com/office/drawing/2014/main" id="{9D011DFC-AB78-4085-A161-5059AA1A3D5B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AB62458-7491-E4AF-0870-6480ABE894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4891" b="4193"/>
          <a:stretch/>
        </p:blipFill>
        <p:spPr>
          <a:xfrm>
            <a:off x="835990" y="979106"/>
            <a:ext cx="10520020" cy="5702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45961" y="64008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24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9B87F1FF-3295-456D-9DEF-B2798766D50D}"/>
              </a:ext>
            </a:extLst>
          </p:cNvPr>
          <p:cNvSpPr/>
          <p:nvPr/>
        </p:nvSpPr>
        <p:spPr>
          <a:xfrm>
            <a:off x="246063" y="1154113"/>
            <a:ext cx="3106737" cy="681037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ТЕКУЩАЯ СИТУАЦИЯ: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5F4A7E45-DE52-480E-BEEF-EAF1394848B5}"/>
              </a:ext>
            </a:extLst>
          </p:cNvPr>
          <p:cNvSpPr/>
          <p:nvPr/>
        </p:nvSpPr>
        <p:spPr>
          <a:xfrm>
            <a:off x="3443288" y="1154113"/>
            <a:ext cx="4630737" cy="681037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МЕРЫ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1FCC8CA4-455E-44CE-A160-BAFCF52A7F18}"/>
              </a:ext>
            </a:extLst>
          </p:cNvPr>
          <p:cNvSpPr/>
          <p:nvPr/>
        </p:nvSpPr>
        <p:spPr>
          <a:xfrm>
            <a:off x="8169275" y="1154113"/>
            <a:ext cx="3867150" cy="681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РЕЗУЛЬТАТ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C74D1B1F-2FB0-4655-8E45-8A929ADF1959}"/>
              </a:ext>
            </a:extLst>
          </p:cNvPr>
          <p:cNvSpPr/>
          <p:nvPr/>
        </p:nvSpPr>
        <p:spPr>
          <a:xfrm>
            <a:off x="4005263" y="1987550"/>
            <a:ext cx="39592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ВОЛОНТЕРСТВО СРЕДИ МОЛОДЕЖИ</a:t>
            </a:r>
            <a:endParaRPr lang="ru-RU" sz="1400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развитие волонтерского движения регионального, республиканского уровня</a:t>
            </a: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реализация социально-значимых проектов, расширение видов </a:t>
            </a:r>
            <a:r>
              <a:rPr lang="ru-RU" sz="1400" dirty="0" err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волонтерства</a:t>
            </a:r>
            <a:endParaRPr lang="ru-RU" sz="1400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pic>
        <p:nvPicPr>
          <p:cNvPr id="57350" name="Picture 21">
            <a:extLst>
              <a:ext uri="{FF2B5EF4-FFF2-40B4-BE49-F238E27FC236}">
                <a16:creationId xmlns="" xmlns:a16="http://schemas.microsoft.com/office/drawing/2014/main" id="{6B889913-698E-4AEA-86C2-B52276E75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14538"/>
            <a:ext cx="29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Прямоугольник 107">
            <a:extLst>
              <a:ext uri="{FF2B5EF4-FFF2-40B4-BE49-F238E27FC236}">
                <a16:creationId xmlns="" xmlns:a16="http://schemas.microsoft.com/office/drawing/2014/main" id="{EC973D95-2578-458E-8F14-1D45981D4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50" y="1885950"/>
            <a:ext cx="3355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ВОВЛЕЧЕНИЕ ВУЗОВ И МОЛОДЕЖИ В ОБЩЕСТВЕННО-ПОЛЕЗНУЮ ДЕЯТЕЛЬНОСТЬ </a:t>
            </a: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6FA5925F-52A5-43FC-9900-54710BB931DF}"/>
              </a:ext>
            </a:extLst>
          </p:cNvPr>
          <p:cNvSpPr/>
          <p:nvPr/>
        </p:nvSpPr>
        <p:spPr>
          <a:xfrm>
            <a:off x="8169275" y="1928813"/>
            <a:ext cx="468313" cy="469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B947A3DA-2A58-4586-AE1B-EABABAE110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9275" y="2749550"/>
          <a:ext cx="3779838" cy="744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65%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17" marB="609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 обучающихся, вовлеченных в организованную общественную деятельность</a:t>
                      </a:r>
                    </a:p>
                  </a:txBody>
                  <a:tcPr marL="121908" marR="121908" marT="60917" marB="609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60DE5C2-FC80-4095-994F-59A622A8472F}"/>
              </a:ext>
            </a:extLst>
          </p:cNvPr>
          <p:cNvSpPr/>
          <p:nvPr/>
        </p:nvSpPr>
        <p:spPr>
          <a:xfrm>
            <a:off x="714375" y="1909763"/>
            <a:ext cx="2711450" cy="4267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ИССЛЕДОВАНИЯ И ИННОВАЦИИ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исследовательских и технологических разработок в регионе,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Arial" panose="020B0604020202020204" pitchFamily="34" charset="0"/>
                <a:cs typeface="Arial" panose="020B0604020202020204" pitchFamily="34" charset="0"/>
              </a:rPr>
              <a:t>оказание наукоемких услуг вузами и выпуск инновационной продукции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СОЦИАЛЬНО- ИННОВАЦИОННОГО РАЗВИТИЯ РЕГИОНОВ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Arial" panose="020B0604020202020204" pitchFamily="34" charset="0"/>
                <a:cs typeface="Arial" panose="020B0604020202020204" pitchFamily="34" charset="0"/>
              </a:rPr>
              <a:t>участие обучающихся и сотрудников вузов в общественных и экспертных советах региона,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программ акселерации и наставничества</a:t>
            </a:r>
          </a:p>
        </p:txBody>
      </p:sp>
      <p:sp>
        <p:nvSpPr>
          <p:cNvPr id="57357" name="Прямоугольник 25">
            <a:extLst>
              <a:ext uri="{FF2B5EF4-FFF2-40B4-BE49-F238E27FC236}">
                <a16:creationId xmlns="" xmlns:a16="http://schemas.microsoft.com/office/drawing/2014/main" id="{28D7E6BA-FB00-497F-8B7A-2F3E8AB1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50" y="3695700"/>
            <a:ext cx="3355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Введение </a:t>
            </a:r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интегрированного социального GPA </a:t>
            </a:r>
            <a:r>
              <a:rPr lang="ru-RU" altLang="en-US" sz="1400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студентов</a:t>
            </a:r>
          </a:p>
          <a:p>
            <a:pPr eaLnBrk="1" hangingPunct="1"/>
            <a:endParaRPr lang="ru-RU" altLang="en-US" sz="1400" b="1"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1400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проведение</a:t>
            </a:r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 Республиканского интеллектуального турнира </a:t>
            </a:r>
            <a:r>
              <a:rPr lang="ru-RU" altLang="en-US" sz="1400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(дебатное движение)</a:t>
            </a:r>
          </a:p>
          <a:p>
            <a:pPr eaLnBrk="1" hangingPunct="1"/>
            <a:endParaRPr lang="ru-RU" altLang="en-US" sz="1400" b="1"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5B942F75-4945-4AED-A41B-8D5FB50EA67D}"/>
              </a:ext>
            </a:extLst>
          </p:cNvPr>
          <p:cNvSpPr/>
          <p:nvPr/>
        </p:nvSpPr>
        <p:spPr>
          <a:xfrm>
            <a:off x="8169275" y="3738563"/>
            <a:ext cx="468313" cy="468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59" name="Picture 21">
            <a:extLst>
              <a:ext uri="{FF2B5EF4-FFF2-40B4-BE49-F238E27FC236}">
                <a16:creationId xmlns="" xmlns:a16="http://schemas.microsoft.com/office/drawing/2014/main" id="{292F857D-EB00-4A33-868B-65D016E7B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73563"/>
            <a:ext cx="2968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0" name="Прямоугольник 33">
            <a:extLst>
              <a:ext uri="{FF2B5EF4-FFF2-40B4-BE49-F238E27FC236}">
                <a16:creationId xmlns="" xmlns:a16="http://schemas.microsoft.com/office/drawing/2014/main" id="{133987B4-3325-4CEF-B228-E74D5959D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827463"/>
            <a:ext cx="37734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ВОВЛЕЧЕННОСТЬ ВУЗОВ В СОЦИАЛЬНУЮ ЖИЗНЬ РЕГИОНА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реализация Концепции открытого университета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сотрудничество с Ассоциациями, сообществами, НПО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проведение профессиональной подготовки и переподготовки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CD042B28-AAAE-4313-9919-2953DA4DF570}"/>
              </a:ext>
            </a:extLst>
          </p:cNvPr>
          <p:cNvSpPr/>
          <p:nvPr/>
        </p:nvSpPr>
        <p:spPr>
          <a:xfrm>
            <a:off x="8169275" y="4430713"/>
            <a:ext cx="468313" cy="468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="" xmlns:a16="http://schemas.microsoft.com/office/drawing/2014/main" id="{D60827A2-BF21-4113-BAE4-37C25BE2B3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9275" y="5397500"/>
          <a:ext cx="3779838" cy="744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15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17" marB="609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ОВПО Казахстана, отмеченных в рейтинге QS-WUR, ТОП-700</a:t>
                      </a:r>
                      <a:endParaRPr lang="ru-RU" sz="1100" b="1" dirty="0"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17" marB="609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365" name="Рисунок 1">
            <a:extLst>
              <a:ext uri="{FF2B5EF4-FFF2-40B4-BE49-F238E27FC236}">
                <a16:creationId xmlns="" xmlns:a16="http://schemas.microsoft.com/office/drawing/2014/main" id="{E24201BA-A9C0-46BB-8CED-6F70F512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0145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Рисунок 2">
            <a:extLst>
              <a:ext uri="{FF2B5EF4-FFF2-40B4-BE49-F238E27FC236}">
                <a16:creationId xmlns="" xmlns:a16="http://schemas.microsoft.com/office/drawing/2014/main" id="{E50A6B14-621B-4963-85B8-10BBBB831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267200"/>
            <a:ext cx="400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Рисунок 3">
            <a:extLst>
              <a:ext uri="{FF2B5EF4-FFF2-40B4-BE49-F238E27FC236}">
                <a16:creationId xmlns="" xmlns:a16="http://schemas.microsoft.com/office/drawing/2014/main" id="{87BC3045-4D45-40DF-8782-333918A7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04628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8" name="Рисунок 37">
            <a:extLst>
              <a:ext uri="{FF2B5EF4-FFF2-40B4-BE49-F238E27FC236}">
                <a16:creationId xmlns="" xmlns:a16="http://schemas.microsoft.com/office/drawing/2014/main" id="{48505B69-E5B3-4923-8D88-74B213305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929063"/>
            <a:ext cx="379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9" name="Рисунок 1">
            <a:extLst>
              <a:ext uri="{FF2B5EF4-FFF2-40B4-BE49-F238E27FC236}">
                <a16:creationId xmlns="" xmlns:a16="http://schemas.microsoft.com/office/drawing/2014/main" id="{5FC2560F-E5DB-4B31-96F7-B582FB37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0" name="Прямоугольник 25">
            <a:extLst>
              <a:ext uri="{FF2B5EF4-FFF2-40B4-BE49-F238E27FC236}">
                <a16:creationId xmlns="" xmlns:a16="http://schemas.microsoft.com/office/drawing/2014/main" id="{086DE7BA-9DE8-4AF5-B6EC-89F12C26F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234950"/>
            <a:ext cx="910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ТРЕТЬЯ МИССИЯ УНИВЕРСИТЕТА</a:t>
            </a:r>
          </a:p>
        </p:txBody>
      </p:sp>
      <p:grpSp>
        <p:nvGrpSpPr>
          <p:cNvPr id="57371" name="Группа 42">
            <a:extLst>
              <a:ext uri="{FF2B5EF4-FFF2-40B4-BE49-F238E27FC236}">
                <a16:creationId xmlns="" xmlns:a16="http://schemas.microsoft.com/office/drawing/2014/main" id="{2BEB83D9-2A03-4753-A749-35E9D6127A7A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57372" name="Google Shape;524;p100">
              <a:extLst>
                <a:ext uri="{FF2B5EF4-FFF2-40B4-BE49-F238E27FC236}">
                  <a16:creationId xmlns="" xmlns:a16="http://schemas.microsoft.com/office/drawing/2014/main" id="{81EA1109-775F-4611-8857-2F360E0167D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>
              <a:extLst>
                <a:ext uri="{FF2B5EF4-FFF2-40B4-BE49-F238E27FC236}">
                  <a16:creationId xmlns="" xmlns:a16="http://schemas.microsoft.com/office/drawing/2014/main" id="{165E5880-F135-4C3F-BFAC-BB5E857B88DE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745961" y="6400800"/>
            <a:ext cx="348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201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902B4993-9E4F-4A29-A797-42A2062E9FF4}"/>
              </a:ext>
            </a:extLst>
          </p:cNvPr>
          <p:cNvSpPr/>
          <p:nvPr/>
        </p:nvSpPr>
        <p:spPr>
          <a:xfrm>
            <a:off x="246063" y="1154113"/>
            <a:ext cx="3106737" cy="681037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ТЕКУЩАЯ СИТУАЦИЯ: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6197D359-619E-44D6-8B17-152005DF1698}"/>
              </a:ext>
            </a:extLst>
          </p:cNvPr>
          <p:cNvSpPr/>
          <p:nvPr/>
        </p:nvSpPr>
        <p:spPr>
          <a:xfrm>
            <a:off x="3443288" y="1154113"/>
            <a:ext cx="4630737" cy="681037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МЕРЫ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A7A2C1C0-AAB9-4423-8C76-0005174CF156}"/>
              </a:ext>
            </a:extLst>
          </p:cNvPr>
          <p:cNvSpPr/>
          <p:nvPr/>
        </p:nvSpPr>
        <p:spPr>
          <a:xfrm>
            <a:off x="8169275" y="1154113"/>
            <a:ext cx="3867150" cy="681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РЕЗУЛЬТАТ</a:t>
            </a:r>
          </a:p>
        </p:txBody>
      </p:sp>
      <p:sp>
        <p:nvSpPr>
          <p:cNvPr id="61445" name="Прямоугольник 95">
            <a:extLst>
              <a:ext uri="{FF2B5EF4-FFF2-40B4-BE49-F238E27FC236}">
                <a16:creationId xmlns="" xmlns:a16="http://schemas.microsoft.com/office/drawing/2014/main" id="{822F20F8-79E0-4C67-AB70-4312DDC0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876425"/>
            <a:ext cx="395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b="1" dirty="0" smtClean="0">
                <a:solidFill>
                  <a:srgbClr val="1F4E79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32 </a:t>
            </a:r>
            <a:r>
              <a:rPr lang="ru-RU" altLang="en-US" sz="1400" b="1" dirty="0">
                <a:solidFill>
                  <a:srgbClr val="1F4E79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ВУЗА </a:t>
            </a: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ОТКРЫТЫ</a:t>
            </a:r>
          </a:p>
          <a:p>
            <a:pPr eaLnBrk="1" hangingPunct="1"/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 «СЕРЕБРЯНЫЕ УНИВЕРСИТЕТЫ» </a:t>
            </a:r>
            <a:endParaRPr lang="ru-RU" altLang="en-US" sz="1200" dirty="0">
              <a:solidFill>
                <a:srgbClr val="000000"/>
              </a:solidFill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61446" name="Прямоугольник 107">
            <a:extLst>
              <a:ext uri="{FF2B5EF4-FFF2-40B4-BE49-F238E27FC236}">
                <a16:creationId xmlns="" xmlns:a16="http://schemas.microsoft.com/office/drawing/2014/main" id="{2148BBFC-B528-4C89-9503-2626D1C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50" y="1885950"/>
            <a:ext cx="3355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ОБУЧЕНИЕ В ТЕЧЕНИЕ ВСЕЙ ЖИЗНИ –  АКТУАЛЬНЫЙ ТРЕНД В ПОСЛЕДНИЕ  ДЕСЯТИЛЕТИЯ</a:t>
            </a: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7E144CD9-9A30-4829-BA89-580F0C531792}"/>
              </a:ext>
            </a:extLst>
          </p:cNvPr>
          <p:cNvSpPr/>
          <p:nvPr/>
        </p:nvSpPr>
        <p:spPr>
          <a:xfrm>
            <a:off x="8169275" y="1928813"/>
            <a:ext cx="468313" cy="469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8" name="Прямоугольник 33">
            <a:extLst>
              <a:ext uri="{FF2B5EF4-FFF2-40B4-BE49-F238E27FC236}">
                <a16:creationId xmlns="" xmlns:a16="http://schemas.microsoft.com/office/drawing/2014/main" id="{5737578E-D673-4737-9701-2B0950C0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692525"/>
            <a:ext cx="40036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Создание единой системы академических кредитов и некредитного обучения</a:t>
            </a:r>
          </a:p>
          <a:p>
            <a:pPr eaLnBrk="1" hangingPunct="1"/>
            <a:endParaRPr lang="ru-RU" altLang="en-US" sz="1400">
              <a:solidFill>
                <a:srgbClr val="000000"/>
              </a:solidFill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1400" b="1"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  <a:sym typeface="Montserrat SemiBold" panose="00000700000000000000" pitchFamily="2" charset="-52"/>
              </a:rPr>
              <a:t>РАЗВИТИЕ СИСТЕМЫ СЕРТИФИКАЦИИ</a:t>
            </a:r>
          </a:p>
          <a:p>
            <a:pPr eaLnBrk="1" hangingPunct="1"/>
            <a:endParaRPr lang="ru-RU" altLang="en-US" sz="1400" b="1"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  <a:sym typeface="Montserrat SemiBold" panose="00000700000000000000" pitchFamily="2" charset="-52"/>
            </a:endParaRPr>
          </a:p>
          <a:p>
            <a:pPr eaLnBrk="1" hangingPunct="1"/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Актуализация инновационных образовательных программ на основе </a:t>
            </a:r>
            <a:r>
              <a:rPr lang="ru-RU" altLang="en-US" sz="16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профессиональных</a:t>
            </a:r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 стандартов для сферы IT</a:t>
            </a:r>
          </a:p>
          <a:p>
            <a:pPr eaLnBrk="1" hangingPunct="1"/>
            <a:endParaRPr lang="ru-RU" altLang="en-US" sz="1400">
              <a:solidFill>
                <a:srgbClr val="000000"/>
              </a:solidFill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Barlow Condensed" panose="020B0604020202020204" pitchFamily="2" charset="0"/>
                <a:cs typeface="Arial" panose="020B0604020202020204" pitchFamily="34" charset="0"/>
              </a:rPr>
              <a:t>Организация работы по повышению цифровой грамотности населения </a:t>
            </a:r>
            <a:endParaRPr lang="ru-RU" altLang="en-US" sz="1400" b="1">
              <a:latin typeface="Arial" panose="020B0604020202020204" pitchFamily="34" charset="0"/>
              <a:ea typeface="Barlow Condensed" panose="020B0604020202020204" pitchFamily="2" charset="0"/>
              <a:cs typeface="Arial" panose="020B0604020202020204" pitchFamily="34" charset="0"/>
              <a:sym typeface="Montserrat SemiBold" panose="00000700000000000000" pitchFamily="2" charset="-52"/>
            </a:endParaRPr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="" xmlns:a16="http://schemas.microsoft.com/office/drawing/2014/main" id="{414E546C-05D6-42B4-A945-7D6BC9719AD0}"/>
              </a:ext>
            </a:extLst>
          </p:cNvPr>
          <p:cNvGraphicFramePr>
            <a:graphicFrameLocks noGrp="1"/>
          </p:cNvGraphicFramePr>
          <p:nvPr/>
        </p:nvGraphicFramePr>
        <p:xfrm>
          <a:off x="233363" y="1936750"/>
          <a:ext cx="3119437" cy="4818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9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395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17%</a:t>
                      </a:r>
                      <a:endParaRPr lang="ru-RU" sz="21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7" marB="6094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участия взрослого населения </a:t>
                      </a:r>
                      <a:r>
                        <a:rPr lang="kk-KZ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(17-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65 лет) в неформальном образовании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7" marB="6094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271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50-60 </a:t>
                      </a:r>
                      <a:r>
                        <a:rPr lang="ru-RU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лет</a:t>
                      </a:r>
                    </a:p>
                  </a:txBody>
                  <a:tcPr marL="121912" marR="121912" marT="60947" marB="609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Период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активной деятельности человека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7" marB="609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395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121912" marR="121912" marT="60947" marB="6094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степень удовлетворенности населения спектром услуг и качеством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неформ</a:t>
                      </a:r>
                      <a:r>
                        <a:rPr lang="kk-KZ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. обучения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7" marB="6094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2877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623</a:t>
                      </a:r>
                    </a:p>
                  </a:txBody>
                  <a:tcPr marL="121912" marR="121912" marT="60947" marB="609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профстандартов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определяющих знания и навыки конкретной профессии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7" marB="609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C0C2C24-E00C-4A62-80C2-D24128159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264" y="2644956"/>
            <a:ext cx="803720" cy="791717"/>
          </a:xfrm>
          <a:prstGeom prst="rect">
            <a:avLst/>
          </a:prstGeom>
        </p:spPr>
      </p:pic>
      <p:sp>
        <p:nvSpPr>
          <p:cNvPr id="61459" name="Прямоугольник 38">
            <a:extLst>
              <a:ext uri="{FF2B5EF4-FFF2-40B4-BE49-F238E27FC236}">
                <a16:creationId xmlns="" xmlns:a16="http://schemas.microsoft.com/office/drawing/2014/main" id="{1D0818F1-9C07-4AEB-8E5F-A8BB3361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2603500"/>
            <a:ext cx="3343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Skills Enbek</a:t>
            </a:r>
          </a:p>
          <a:p>
            <a:pPr eaLnBrk="1" hangingPunct="1"/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платформа для </a:t>
            </a:r>
          </a:p>
          <a:p>
            <a:pPr eaLnBrk="1" hangingPunct="1"/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онлайн-обучения</a:t>
            </a: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="" xmlns:a16="http://schemas.microsoft.com/office/drawing/2014/main" id="{6BD4768C-4C28-41A7-A310-40AFD66726C7}"/>
              </a:ext>
            </a:extLst>
          </p:cNvPr>
          <p:cNvGraphicFramePr>
            <a:graphicFrameLocks noGrp="1"/>
          </p:cNvGraphicFramePr>
          <p:nvPr/>
        </p:nvGraphicFramePr>
        <p:xfrm>
          <a:off x="8169275" y="2805113"/>
          <a:ext cx="3779838" cy="246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5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75577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121908" marR="121908" marT="60974" marB="6097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степень удовлетворенности населения спектром услуг и качеством неформального образования</a:t>
                      </a:r>
                    </a:p>
                  </a:txBody>
                  <a:tcPr marL="121908" marR="121908" marT="60974" marB="6097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121908" marR="121908" marT="60974" marB="609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ОВПО, создавших Серебряные университеты </a:t>
                      </a:r>
                    </a:p>
                  </a:txBody>
                  <a:tcPr marL="121908" marR="121908" marT="60974" marB="6097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170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121908" marR="121908" marT="60974" marB="6097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трудоспособного населения неформальным образованием</a:t>
                      </a:r>
                    </a:p>
                  </a:txBody>
                  <a:tcPr marL="121908" marR="121908" marT="60974" marB="6097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B36718F-9223-459C-9463-E8FCA3774C2B}"/>
              </a:ext>
            </a:extLst>
          </p:cNvPr>
          <p:cNvSpPr/>
          <p:nvPr/>
        </p:nvSpPr>
        <p:spPr>
          <a:xfrm>
            <a:off x="8169275" y="5327650"/>
            <a:ext cx="3779838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Функционирование системы обучения взрослого населения в течение всей жизни с учетом навыков и компетенций предыдущего уровня образования, а также результатов неформального образования	</a:t>
            </a:r>
          </a:p>
        </p:txBody>
      </p:sp>
      <p:pic>
        <p:nvPicPr>
          <p:cNvPr id="61468" name="Рисунок 44">
            <a:extLst>
              <a:ext uri="{FF2B5EF4-FFF2-40B4-BE49-F238E27FC236}">
                <a16:creationId xmlns="" xmlns:a16="http://schemas.microsoft.com/office/drawing/2014/main" id="{94D0D2A9-249C-4B23-8186-5F3C02364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973263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Рисунок 45">
            <a:extLst>
              <a:ext uri="{FF2B5EF4-FFF2-40B4-BE49-F238E27FC236}">
                <a16:creationId xmlns="" xmlns:a16="http://schemas.microsoft.com/office/drawing/2014/main" id="{6128E010-C618-4E61-96AD-2D7E3C50E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530725"/>
            <a:ext cx="382588" cy="382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Рисунок 46">
            <a:extLst>
              <a:ext uri="{FF2B5EF4-FFF2-40B4-BE49-F238E27FC236}">
                <a16:creationId xmlns="" xmlns:a16="http://schemas.microsoft.com/office/drawing/2014/main" id="{6A161494-E21A-49D7-BDDF-C5B86FA5D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805238"/>
            <a:ext cx="501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1" name="Рисунок 47">
            <a:extLst>
              <a:ext uri="{FF2B5EF4-FFF2-40B4-BE49-F238E27FC236}">
                <a16:creationId xmlns="" xmlns:a16="http://schemas.microsoft.com/office/drawing/2014/main" id="{E4250510-CA91-41CD-8A24-DD4DE3B0C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8864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2" name="Рисунок 48">
            <a:extLst>
              <a:ext uri="{FF2B5EF4-FFF2-40B4-BE49-F238E27FC236}">
                <a16:creationId xmlns="" xmlns:a16="http://schemas.microsoft.com/office/drawing/2014/main" id="{3A9C7068-A909-455D-8752-7F93AB5B4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35563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3" name="Рисунок 1">
            <a:extLst>
              <a:ext uri="{FF2B5EF4-FFF2-40B4-BE49-F238E27FC236}">
                <a16:creationId xmlns="" xmlns:a16="http://schemas.microsoft.com/office/drawing/2014/main" id="{74A45C15-EF3A-4053-8E3F-A9949A9F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4" name="Прямоугольник 25">
            <a:extLst>
              <a:ext uri="{FF2B5EF4-FFF2-40B4-BE49-F238E27FC236}">
                <a16:creationId xmlns="" xmlns:a16="http://schemas.microsoft.com/office/drawing/2014/main" id="{FE26D6DD-BFED-477D-ABBF-ACC93419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234950"/>
            <a:ext cx="910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 РАЗВИТИЕ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СИСТЕМЫ НЕПРЕРЫВНОГО ОБРАЗОВАНИЯ</a:t>
            </a:r>
          </a:p>
        </p:txBody>
      </p:sp>
      <p:grpSp>
        <p:nvGrpSpPr>
          <p:cNvPr id="61475" name="Группа 42">
            <a:extLst>
              <a:ext uri="{FF2B5EF4-FFF2-40B4-BE49-F238E27FC236}">
                <a16:creationId xmlns="" xmlns:a16="http://schemas.microsoft.com/office/drawing/2014/main" id="{EB211E93-B10B-423F-AE13-1178BEC7E5F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61476" name="Google Shape;524;p100">
              <a:extLst>
                <a:ext uri="{FF2B5EF4-FFF2-40B4-BE49-F238E27FC236}">
                  <a16:creationId xmlns="" xmlns:a16="http://schemas.microsoft.com/office/drawing/2014/main" id="{65740FC7-CB28-4A8F-A310-26E94715B33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>
              <a:extLst>
                <a:ext uri="{FF2B5EF4-FFF2-40B4-BE49-F238E27FC236}">
                  <a16:creationId xmlns="" xmlns:a16="http://schemas.microsoft.com/office/drawing/2014/main" id="{C84C8599-A149-4627-BCEF-242E8E9D2392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45961" y="6400800"/>
            <a:ext cx="348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716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="" xmlns:a16="http://schemas.microsoft.com/office/drawing/2014/main" id="{DC420FEF-8187-41F8-8ADC-0CADC196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Google Shape;522;p100">
            <a:extLst>
              <a:ext uri="{FF2B5EF4-FFF2-40B4-BE49-F238E27FC236}">
                <a16:creationId xmlns="" xmlns:a16="http://schemas.microsoft.com/office/drawing/2014/main" id="{E9C42E72-F7AC-416F-88B2-379C3779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2471738"/>
            <a:ext cx="10264775" cy="191452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2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6">
            <a:extLst>
              <a:ext uri="{FF2B5EF4-FFF2-40B4-BE49-F238E27FC236}">
                <a16:creationId xmlns:a16="http://schemas.microsoft.com/office/drawing/2014/main" xmlns="" id="{6354622F-96B5-4C68-BE3F-0207E5A9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4"/>
          <a:stretch>
            <a:fillRect/>
          </a:stretch>
        </p:blipFill>
        <p:spPr bwMode="auto">
          <a:xfrm>
            <a:off x="0" y="-6350"/>
            <a:ext cx="12192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11">
            <a:extLst>
              <a:ext uri="{FF2B5EF4-FFF2-40B4-BE49-F238E27FC236}">
                <a16:creationId xmlns:a16="http://schemas.microsoft.com/office/drawing/2014/main" xmlns="" id="{443C9B6D-D984-472A-B1D7-58108E1A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96838"/>
            <a:ext cx="485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en-US" b="1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en-US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4" name="Прямоугольник 12">
            <a:extLst>
              <a:ext uri="{FF2B5EF4-FFF2-40B4-BE49-F238E27FC236}">
                <a16:creationId xmlns:a16="http://schemas.microsoft.com/office/drawing/2014/main" xmlns="" id="{A2F13CED-8BE5-41F6-8CF1-0FBDD08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96838"/>
            <a:ext cx="485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en-US" b="1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en-US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Прямоугольник 25">
            <a:extLst>
              <a:ext uri="{FF2B5EF4-FFF2-40B4-BE49-F238E27FC236}">
                <a16:creationId xmlns:a16="http://schemas.microsoft.com/office/drawing/2014/main" xmlns="" id="{DF9DC6A1-DC5A-4FC5-8CD0-FC1D1C8C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74613"/>
            <a:ext cx="10323513" cy="6771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46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КОНЦЕПЦИЯ РАЗВИТИЯ ВЫСШЕГО ОБРАЗОВАНИЯ И НАУКИ В РК НА 2023-2029 гг.</a:t>
            </a:r>
          </a:p>
          <a:p>
            <a:pPr defTabSz="914446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ВЫСШЕЕ ОБРАЗОВАНИЕ</a:t>
            </a:r>
          </a:p>
        </p:txBody>
      </p:sp>
      <p:grpSp>
        <p:nvGrpSpPr>
          <p:cNvPr id="25606" name="Группа 42">
            <a:extLst>
              <a:ext uri="{FF2B5EF4-FFF2-40B4-BE49-F238E27FC236}">
                <a16:creationId xmlns:a16="http://schemas.microsoft.com/office/drawing/2014/main" xmlns="" id="{112731B4-882F-430F-B576-F5CD0AD09A1B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46050"/>
            <a:ext cx="2279650" cy="554038"/>
            <a:chOff x="7318113" y="205049"/>
            <a:chExt cx="1709047" cy="415464"/>
          </a:xfrm>
        </p:grpSpPr>
        <p:pic>
          <p:nvPicPr>
            <p:cNvPr id="25646" name="Google Shape;524;p100">
              <a:extLst>
                <a:ext uri="{FF2B5EF4-FFF2-40B4-BE49-F238E27FC236}">
                  <a16:creationId xmlns:a16="http://schemas.microsoft.com/office/drawing/2014/main" xmlns="" id="{CF75AC50-5A47-4E74-8F16-F9A80CC81CE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>
              <a:extLst>
                <a:ext uri="{FF2B5EF4-FFF2-40B4-BE49-F238E27FC236}">
                  <a16:creationId xmlns:a16="http://schemas.microsoft.com/office/drawing/2014/main" xmlns="" id="{BB764982-7579-4B79-81F6-1B340E9429FA}"/>
                </a:ext>
              </a:extLst>
            </p:cNvPr>
            <p:cNvSpPr txBox="1"/>
            <p:nvPr/>
          </p:nvSpPr>
          <p:spPr>
            <a:xfrm>
              <a:off x="7719192" y="220525"/>
              <a:ext cx="1307968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defTabSz="91444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defTabSz="91444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defTabSz="91444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B07F6C0-B7E0-4DDC-B3B4-201285B4AF82}"/>
              </a:ext>
            </a:extLst>
          </p:cNvPr>
          <p:cNvSpPr/>
          <p:nvPr/>
        </p:nvSpPr>
        <p:spPr>
          <a:xfrm>
            <a:off x="1173957" y="1091360"/>
            <a:ext cx="2246312" cy="481532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ГОДЫ РЕАЛИЗАЦИИ</a:t>
            </a:r>
          </a:p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2023-2029</a:t>
            </a:r>
            <a:endParaRPr lang="ru-RU" sz="2000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70BA57-8D68-4E64-B20E-0D2BBD7DF9D9}"/>
              </a:ext>
            </a:extLst>
          </p:cNvPr>
          <p:cNvSpPr/>
          <p:nvPr/>
        </p:nvSpPr>
        <p:spPr>
          <a:xfrm>
            <a:off x="3569494" y="1091360"/>
            <a:ext cx="2244725" cy="481532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11</a:t>
            </a:r>
            <a:endParaRPr lang="en-US" sz="28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296F1E-A91A-4BC0-8D50-AA9F05E0B2AF}"/>
              </a:ext>
            </a:extLst>
          </p:cNvPr>
          <p:cNvSpPr/>
          <p:nvPr/>
        </p:nvSpPr>
        <p:spPr>
          <a:xfrm>
            <a:off x="4204494" y="1101294"/>
            <a:ext cx="136531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ЦЕЛЕВЫХ</a:t>
            </a:r>
          </a:p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ИНДИКАТОРОВ</a:t>
            </a:r>
            <a:endParaRPr lang="ru-RU" sz="1200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36954B6-2DDB-4678-974F-8695777D4694}"/>
              </a:ext>
            </a:extLst>
          </p:cNvPr>
          <p:cNvSpPr/>
          <p:nvPr/>
        </p:nvSpPr>
        <p:spPr>
          <a:xfrm>
            <a:off x="5963444" y="1091360"/>
            <a:ext cx="2246312" cy="481532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5</a:t>
            </a:r>
            <a:endParaRPr lang="en-US" sz="28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B12F85E-6974-4728-A7DE-08B642DD0F36}"/>
              </a:ext>
            </a:extLst>
          </p:cNvPr>
          <p:cNvSpPr/>
          <p:nvPr/>
        </p:nvSpPr>
        <p:spPr>
          <a:xfrm>
            <a:off x="6384131" y="1101294"/>
            <a:ext cx="128233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ОЖИДАЕМЫХ</a:t>
            </a:r>
          </a:p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РЕЗУЛЬТАТОВ</a:t>
            </a:r>
            <a:endParaRPr lang="ru-RU" sz="1200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1EEB45-854E-4314-8D0D-874A3035AB8D}"/>
              </a:ext>
            </a:extLst>
          </p:cNvPr>
          <p:cNvSpPr/>
          <p:nvPr/>
        </p:nvSpPr>
        <p:spPr>
          <a:xfrm>
            <a:off x="8341519" y="1091360"/>
            <a:ext cx="2246312" cy="481532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66</a:t>
            </a:r>
            <a:endParaRPr lang="en-US" sz="20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FCA9D8-32BC-41B8-A950-8F8A2CBD2730}"/>
              </a:ext>
            </a:extLst>
          </p:cNvPr>
          <p:cNvSpPr/>
          <p:nvPr/>
        </p:nvSpPr>
        <p:spPr>
          <a:xfrm>
            <a:off x="9046369" y="1193627"/>
            <a:ext cx="138647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МЕРОПРИЯТИЙ</a:t>
            </a:r>
            <a:endParaRPr lang="ru-RU" sz="1200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616" name="Прямоугольник 18">
            <a:extLst>
              <a:ext uri="{FF2B5EF4-FFF2-40B4-BE49-F238E27FC236}">
                <a16:creationId xmlns:a16="http://schemas.microsoft.com/office/drawing/2014/main" xmlns="" id="{4C6A8287-0315-4F6F-A5C1-CDC10733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1843320"/>
            <a:ext cx="1413977" cy="276999"/>
          </a:xfrm>
          <a:prstGeom prst="rect">
            <a:avLst/>
          </a:prstGeom>
          <a:solidFill>
            <a:srgbClr val="2DA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НАПРАВЛЕНИЯ: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0F329B4-D751-4BBD-B2CE-A0463C32FB19}"/>
              </a:ext>
            </a:extLst>
          </p:cNvPr>
          <p:cNvSpPr/>
          <p:nvPr/>
        </p:nvSpPr>
        <p:spPr>
          <a:xfrm>
            <a:off x="246063" y="2357509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618" name="Picture 21">
            <a:extLst>
              <a:ext uri="{FF2B5EF4-FFF2-40B4-BE49-F238E27FC236}">
                <a16:creationId xmlns:a16="http://schemas.microsoft.com/office/drawing/2014/main" xmlns="" id="{C3B43C7E-0CEC-4AC3-8763-6E6F74565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59902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315;p39">
            <a:extLst>
              <a:ext uri="{FF2B5EF4-FFF2-40B4-BE49-F238E27FC236}">
                <a16:creationId xmlns:a16="http://schemas.microsoft.com/office/drawing/2014/main" xmlns="" id="{FD415178-A6B6-465B-9157-92AF503E2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310677"/>
            <a:ext cx="3938588" cy="6556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26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РАЗВИТИЕ ВЫСШЕГО</a:t>
            </a:r>
            <a:endParaRPr lang="en-US" altLang="en-US" sz="1333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defTabSz="121926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И ПОСЛЕВУЗОВСКОГО</a:t>
            </a:r>
            <a:r>
              <a:rPr lang="en-US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ОБРАЗОВАНИЯ</a:t>
            </a:r>
          </a:p>
        </p:txBody>
      </p:sp>
      <p:sp>
        <p:nvSpPr>
          <p:cNvPr id="13332" name="TextBox 118">
            <a:extLst>
              <a:ext uri="{FF2B5EF4-FFF2-40B4-BE49-F238E27FC236}">
                <a16:creationId xmlns:a16="http://schemas.microsoft.com/office/drawing/2014/main" xmlns="" id="{178359C1-F3E6-4DC7-801A-EABC3DE8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2896425"/>
            <a:ext cx="33877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доступность высшего и послевузовского образования;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опережающее кадровое обеспечение;</a:t>
            </a: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инфраструктуры и цифровой архитектуры высшего образования</a:t>
            </a:r>
            <a:r>
              <a:rPr lang="kk-KZ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kk-KZ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интернационализация высшего и послевузовского образования;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kk-KZ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третья миссия университета.</a:t>
            </a:r>
            <a:endParaRPr lang="ru-RU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F24FFCE-54DC-4377-BF8C-5AD95867D438}"/>
              </a:ext>
            </a:extLst>
          </p:cNvPr>
          <p:cNvSpPr/>
          <p:nvPr/>
        </p:nvSpPr>
        <p:spPr>
          <a:xfrm>
            <a:off x="4694238" y="2357509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315;p39">
            <a:extLst>
              <a:ext uri="{FF2B5EF4-FFF2-40B4-BE49-F238E27FC236}">
                <a16:creationId xmlns:a16="http://schemas.microsoft.com/office/drawing/2014/main" xmlns="" id="{5BA8C566-9027-47F3-B34C-3D174E00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60" y="2310677"/>
            <a:ext cx="2984500" cy="6556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26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ОБУЧЕНИЕ</a:t>
            </a:r>
            <a:endParaRPr lang="en-US" altLang="en-US" sz="1333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defTabSz="121926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В ТЕЧЕНИИ ВСЕЙ ЖИЗНИ</a:t>
            </a:r>
            <a:endParaRPr lang="ru-RU" altLang="en-US" sz="1333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335" name="TextBox 122">
            <a:extLst>
              <a:ext uri="{FF2B5EF4-FFF2-40B4-BE49-F238E27FC236}">
                <a16:creationId xmlns:a16="http://schemas.microsoft.com/office/drawing/2014/main" xmlns="" id="{6F095C3C-51EC-4B9B-9F0D-BCA05F90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896425"/>
            <a:ext cx="26987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системы непрерывного образования;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системы сертификации и расширение охвата населения неформальным образованием;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инфраструктуры и цифровой архитектуры высшего образования.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BBDFA901-58EE-4252-B317-EFA9F2245960}"/>
              </a:ext>
            </a:extLst>
          </p:cNvPr>
          <p:cNvSpPr/>
          <p:nvPr/>
        </p:nvSpPr>
        <p:spPr>
          <a:xfrm>
            <a:off x="8177213" y="2357509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315;p39">
            <a:extLst>
              <a:ext uri="{FF2B5EF4-FFF2-40B4-BE49-F238E27FC236}">
                <a16:creationId xmlns:a16="http://schemas.microsoft.com/office/drawing/2014/main" xmlns="" id="{2CF38D45-4404-43CD-B21D-56A2A298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2413071"/>
            <a:ext cx="2954338" cy="45085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26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РАЗВИТИЕ</a:t>
            </a:r>
            <a:r>
              <a:rPr lang="en-US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en-US" sz="13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НАУКИ</a:t>
            </a:r>
          </a:p>
        </p:txBody>
      </p:sp>
      <p:sp>
        <p:nvSpPr>
          <p:cNvPr id="13338" name="TextBox 126">
            <a:extLst>
              <a:ext uri="{FF2B5EF4-FFF2-40B4-BE49-F238E27FC236}">
                <a16:creationId xmlns:a16="http://schemas.microsoft.com/office/drawing/2014/main" xmlns="" id="{5DB734F5-DADC-4E42-8AB9-4A4E7677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2896425"/>
            <a:ext cx="32321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внедрение новой модели администрирования науки;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укрепление интеллектуального потенциала науки;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модернизация научной инфраструктуры и цифровизация;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университетской науки; </a:t>
            </a:r>
          </a:p>
          <a:p>
            <a:pPr marL="227025" indent="-227025" defTabSz="9144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прикладной науки и  экосистемы коммерциализации РННТД.</a:t>
            </a:r>
          </a:p>
        </p:txBody>
      </p:sp>
      <p:grpSp>
        <p:nvGrpSpPr>
          <p:cNvPr id="25627" name="Группа 9">
            <a:extLst>
              <a:ext uri="{FF2B5EF4-FFF2-40B4-BE49-F238E27FC236}">
                <a16:creationId xmlns:a16="http://schemas.microsoft.com/office/drawing/2014/main" xmlns="" id="{AB8EFD60-BD39-49B0-B314-2EE6AFF3429A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2488477"/>
            <a:ext cx="368300" cy="300038"/>
            <a:chOff x="3152648" y="2045301"/>
            <a:chExt cx="275752" cy="225437"/>
          </a:xfrm>
        </p:grpSpPr>
        <p:sp>
          <p:nvSpPr>
            <p:cNvPr id="25641" name="Google Shape;8731;p76">
              <a:extLst>
                <a:ext uri="{FF2B5EF4-FFF2-40B4-BE49-F238E27FC236}">
                  <a16:creationId xmlns:a16="http://schemas.microsoft.com/office/drawing/2014/main" xmlns="" id="{22725FAF-D4F5-4BA0-A668-352994B7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648" y="2045301"/>
              <a:ext cx="200088" cy="225437"/>
            </a:xfrm>
            <a:custGeom>
              <a:avLst/>
              <a:gdLst>
                <a:gd name="T0" fmla="*/ 2147483646 w 8917"/>
                <a:gd name="T1" fmla="*/ 2147483646 h 11689"/>
                <a:gd name="T2" fmla="*/ 2147483646 w 8917"/>
                <a:gd name="T3" fmla="*/ 2147483646 h 11689"/>
                <a:gd name="T4" fmla="*/ 2147483646 w 8917"/>
                <a:gd name="T5" fmla="*/ 2147483646 h 11689"/>
                <a:gd name="T6" fmla="*/ 2147483646 w 8917"/>
                <a:gd name="T7" fmla="*/ 2147483646 h 11689"/>
                <a:gd name="T8" fmla="*/ 2147483646 w 8917"/>
                <a:gd name="T9" fmla="*/ 2147483646 h 11689"/>
                <a:gd name="T10" fmla="*/ 2147483646 w 8917"/>
                <a:gd name="T11" fmla="*/ 0 h 11689"/>
                <a:gd name="T12" fmla="*/ 2147483646 w 8917"/>
                <a:gd name="T13" fmla="*/ 2147483646 h 11689"/>
                <a:gd name="T14" fmla="*/ 2147483646 w 8917"/>
                <a:gd name="T15" fmla="*/ 2147483646 h 11689"/>
                <a:gd name="T16" fmla="*/ 2147483646 w 8917"/>
                <a:gd name="T17" fmla="*/ 2147483646 h 11689"/>
                <a:gd name="T18" fmla="*/ 2147483646 w 8917"/>
                <a:gd name="T19" fmla="*/ 2147483646 h 11689"/>
                <a:gd name="T20" fmla="*/ 2147483646 w 8917"/>
                <a:gd name="T21" fmla="*/ 2147483646 h 11689"/>
                <a:gd name="T22" fmla="*/ 2147483646 w 8917"/>
                <a:gd name="T23" fmla="*/ 2147483646 h 11689"/>
                <a:gd name="T24" fmla="*/ 2147483646 w 8917"/>
                <a:gd name="T25" fmla="*/ 2147483646 h 11689"/>
                <a:gd name="T26" fmla="*/ 2147483646 w 8917"/>
                <a:gd name="T27" fmla="*/ 2147483646 h 11689"/>
                <a:gd name="T28" fmla="*/ 2147483646 w 8917"/>
                <a:gd name="T29" fmla="*/ 2147483646 h 11689"/>
                <a:gd name="T30" fmla="*/ 2147483646 w 8917"/>
                <a:gd name="T31" fmla="*/ 2147483646 h 11689"/>
                <a:gd name="T32" fmla="*/ 2147483646 w 8917"/>
                <a:gd name="T33" fmla="*/ 2147483646 h 11689"/>
                <a:gd name="T34" fmla="*/ 2147483646 w 8917"/>
                <a:gd name="T35" fmla="*/ 2147483646 h 11689"/>
                <a:gd name="T36" fmla="*/ 2147483646 w 8917"/>
                <a:gd name="T37" fmla="*/ 2147483646 h 11689"/>
                <a:gd name="T38" fmla="*/ 2147483646 w 8917"/>
                <a:gd name="T39" fmla="*/ 2147483646 h 11689"/>
                <a:gd name="T40" fmla="*/ 2147483646 w 8917"/>
                <a:gd name="T41" fmla="*/ 2147483646 h 11689"/>
                <a:gd name="T42" fmla="*/ 2147483646 w 8917"/>
                <a:gd name="T43" fmla="*/ 2147483646 h 11689"/>
                <a:gd name="T44" fmla="*/ 2147483646 w 8917"/>
                <a:gd name="T45" fmla="*/ 2147483646 h 11689"/>
                <a:gd name="T46" fmla="*/ 2147483646 w 8917"/>
                <a:gd name="T47" fmla="*/ 2147483646 h 11689"/>
                <a:gd name="T48" fmla="*/ 2147483646 w 8917"/>
                <a:gd name="T49" fmla="*/ 2147483646 h 11689"/>
                <a:gd name="T50" fmla="*/ 2147483646 w 8917"/>
                <a:gd name="T51" fmla="*/ 2147483646 h 11689"/>
                <a:gd name="T52" fmla="*/ 2147483646 w 8917"/>
                <a:gd name="T53" fmla="*/ 2147483646 h 11689"/>
                <a:gd name="T54" fmla="*/ 2147483646 w 8917"/>
                <a:gd name="T55" fmla="*/ 2147483646 h 11689"/>
                <a:gd name="T56" fmla="*/ 2147483646 w 8917"/>
                <a:gd name="T57" fmla="*/ 2147483646 h 11689"/>
                <a:gd name="T58" fmla="*/ 2147483646 w 8917"/>
                <a:gd name="T59" fmla="*/ 2147483646 h 11689"/>
                <a:gd name="T60" fmla="*/ 2147483646 w 8917"/>
                <a:gd name="T61" fmla="*/ 2147483646 h 11689"/>
                <a:gd name="T62" fmla="*/ 2147483646 w 8917"/>
                <a:gd name="T63" fmla="*/ 2147483646 h 11689"/>
                <a:gd name="T64" fmla="*/ 2147483646 w 8917"/>
                <a:gd name="T65" fmla="*/ 2147483646 h 11689"/>
                <a:gd name="T66" fmla="*/ 2147483646 w 8917"/>
                <a:gd name="T67" fmla="*/ 2147483646 h 11689"/>
                <a:gd name="T68" fmla="*/ 2147483646 w 8917"/>
                <a:gd name="T69" fmla="*/ 2147483646 h 11689"/>
                <a:gd name="T70" fmla="*/ 2147483646 w 8917"/>
                <a:gd name="T71" fmla="*/ 2147483646 h 11689"/>
                <a:gd name="T72" fmla="*/ 2147483646 w 8917"/>
                <a:gd name="T73" fmla="*/ 2147483646 h 11689"/>
                <a:gd name="T74" fmla="*/ 2147483646 w 8917"/>
                <a:gd name="T75" fmla="*/ 0 h 11689"/>
                <a:gd name="T76" fmla="*/ 2147483646 w 8917"/>
                <a:gd name="T77" fmla="*/ 0 h 116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lnTo>
                    <a:pt x="5861" y="2773"/>
                  </a:ln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lnTo>
                    <a:pt x="27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25642" name="Google Shape;8732;p76">
              <a:extLst>
                <a:ext uri="{FF2B5EF4-FFF2-40B4-BE49-F238E27FC236}">
                  <a16:creationId xmlns:a16="http://schemas.microsoft.com/office/drawing/2014/main" xmlns="" id="{F83C295E-2AC0-4AAC-80F3-86BC69E26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085" y="2200247"/>
              <a:ext cx="52664" cy="43626"/>
            </a:xfrm>
            <a:custGeom>
              <a:avLst/>
              <a:gdLst>
                <a:gd name="T0" fmla="*/ 2147483646 w 2347"/>
                <a:gd name="T1" fmla="*/ 0 h 2262"/>
                <a:gd name="T2" fmla="*/ 2147483646 w 2347"/>
                <a:gd name="T3" fmla="*/ 2147483646 h 2262"/>
                <a:gd name="T4" fmla="*/ 2147483646 w 2347"/>
                <a:gd name="T5" fmla="*/ 2147483646 h 2262"/>
                <a:gd name="T6" fmla="*/ 2147483646 w 2347"/>
                <a:gd name="T7" fmla="*/ 2147483646 h 2262"/>
                <a:gd name="T8" fmla="*/ 2147483646 w 2347"/>
                <a:gd name="T9" fmla="*/ 2147483646 h 2262"/>
                <a:gd name="T10" fmla="*/ 2147483646 w 2347"/>
                <a:gd name="T11" fmla="*/ 0 h 2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25643" name="Google Shape;8733;p76">
              <a:extLst>
                <a:ext uri="{FF2B5EF4-FFF2-40B4-BE49-F238E27FC236}">
                  <a16:creationId xmlns:a16="http://schemas.microsoft.com/office/drawing/2014/main" xmlns="" id="{5B92EA0D-7D46-4220-97A3-FD134C1B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886" y="2086535"/>
              <a:ext cx="78514" cy="55390"/>
            </a:xfrm>
            <a:custGeom>
              <a:avLst/>
              <a:gdLst>
                <a:gd name="T0" fmla="*/ 2147483646 w 3499"/>
                <a:gd name="T1" fmla="*/ 2147483646 h 2872"/>
                <a:gd name="T2" fmla="*/ 2147483646 w 3499"/>
                <a:gd name="T3" fmla="*/ 2147483646 h 2872"/>
                <a:gd name="T4" fmla="*/ 2147483646 w 3499"/>
                <a:gd name="T5" fmla="*/ 2147483646 h 2872"/>
                <a:gd name="T6" fmla="*/ 2147483646 w 3499"/>
                <a:gd name="T7" fmla="*/ 2147483646 h 2872"/>
                <a:gd name="T8" fmla="*/ 2147483646 w 3499"/>
                <a:gd name="T9" fmla="*/ 2147483646 h 2872"/>
                <a:gd name="T10" fmla="*/ 2147483646 w 3499"/>
                <a:gd name="T11" fmla="*/ 2147483646 h 2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25644" name="Google Shape;8734;p76">
              <a:extLst>
                <a:ext uri="{FF2B5EF4-FFF2-40B4-BE49-F238E27FC236}">
                  <a16:creationId xmlns:a16="http://schemas.microsoft.com/office/drawing/2014/main" xmlns="" id="{E4735799-2D91-4187-8B9E-31BB06CE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0" y="2111963"/>
              <a:ext cx="128687" cy="110607"/>
            </a:xfrm>
            <a:custGeom>
              <a:avLst/>
              <a:gdLst>
                <a:gd name="T0" fmla="*/ 2147483646 w 5735"/>
                <a:gd name="T1" fmla="*/ 2147483646 h 5735"/>
                <a:gd name="T2" fmla="*/ 2147483646 w 5735"/>
                <a:gd name="T3" fmla="*/ 2147483646 h 5735"/>
                <a:gd name="T4" fmla="*/ 2147483646 w 5735"/>
                <a:gd name="T5" fmla="*/ 2147483646 h 5735"/>
                <a:gd name="T6" fmla="*/ 2147483646 w 5735"/>
                <a:gd name="T7" fmla="*/ 2147483646 h 5735"/>
                <a:gd name="T8" fmla="*/ 2147483646 w 5735"/>
                <a:gd name="T9" fmla="*/ 2147483646 h 5735"/>
                <a:gd name="T10" fmla="*/ 2147483646 w 5735"/>
                <a:gd name="T11" fmla="*/ 2147483646 h 5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25645" name="Google Shape;8735;p76">
              <a:extLst>
                <a:ext uri="{FF2B5EF4-FFF2-40B4-BE49-F238E27FC236}">
                  <a16:creationId xmlns:a16="http://schemas.microsoft.com/office/drawing/2014/main" xmlns="" id="{C95C13DB-CDD1-41C5-A2B5-E1EC38316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607" y="2049563"/>
              <a:ext cx="42432" cy="35853"/>
            </a:xfrm>
            <a:custGeom>
              <a:avLst/>
              <a:gdLst>
                <a:gd name="T0" fmla="*/ 2147483646 w 1891"/>
                <a:gd name="T1" fmla="*/ 0 h 1859"/>
                <a:gd name="T2" fmla="*/ 0 w 1891"/>
                <a:gd name="T3" fmla="*/ 2147483646 h 1859"/>
                <a:gd name="T4" fmla="*/ 2147483646 w 1891"/>
                <a:gd name="T5" fmla="*/ 2147483646 h 1859"/>
                <a:gd name="T6" fmla="*/ 2147483646 w 1891"/>
                <a:gd name="T7" fmla="*/ 0 h 18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</p:grpSp>
      <p:sp>
        <p:nvSpPr>
          <p:cNvPr id="25628" name="Freeform 110">
            <a:extLst>
              <a:ext uri="{FF2B5EF4-FFF2-40B4-BE49-F238E27FC236}">
                <a16:creationId xmlns:a16="http://schemas.microsoft.com/office/drawing/2014/main" xmlns="" id="{36231912-185C-4A70-BE58-951A8F2E4994}"/>
              </a:ext>
            </a:extLst>
          </p:cNvPr>
          <p:cNvSpPr>
            <a:spLocks noEditPoints="1"/>
          </p:cNvSpPr>
          <p:nvPr/>
        </p:nvSpPr>
        <p:spPr bwMode="auto">
          <a:xfrm>
            <a:off x="8297863" y="2484509"/>
            <a:ext cx="320675" cy="307975"/>
          </a:xfrm>
          <a:custGeom>
            <a:avLst/>
            <a:gdLst>
              <a:gd name="T0" fmla="*/ 2147483646 w 340"/>
              <a:gd name="T1" fmla="*/ 2147483646 h 334"/>
              <a:gd name="T2" fmla="*/ 2147483646 w 340"/>
              <a:gd name="T3" fmla="*/ 2147483646 h 334"/>
              <a:gd name="T4" fmla="*/ 2147483646 w 340"/>
              <a:gd name="T5" fmla="*/ 2147483646 h 334"/>
              <a:gd name="T6" fmla="*/ 2147483646 w 340"/>
              <a:gd name="T7" fmla="*/ 2147483646 h 334"/>
              <a:gd name="T8" fmla="*/ 2147483646 w 340"/>
              <a:gd name="T9" fmla="*/ 2147483646 h 334"/>
              <a:gd name="T10" fmla="*/ 2147483646 w 340"/>
              <a:gd name="T11" fmla="*/ 2147483646 h 334"/>
              <a:gd name="T12" fmla="*/ 2147483646 w 340"/>
              <a:gd name="T13" fmla="*/ 2147483646 h 334"/>
              <a:gd name="T14" fmla="*/ 2147483646 w 340"/>
              <a:gd name="T15" fmla="*/ 0 h 334"/>
              <a:gd name="T16" fmla="*/ 2147483646 w 340"/>
              <a:gd name="T17" fmla="*/ 0 h 334"/>
              <a:gd name="T18" fmla="*/ 2147483646 w 340"/>
              <a:gd name="T19" fmla="*/ 2147483646 h 334"/>
              <a:gd name="T20" fmla="*/ 2147483646 w 340"/>
              <a:gd name="T21" fmla="*/ 2147483646 h 334"/>
              <a:gd name="T22" fmla="*/ 2147483646 w 340"/>
              <a:gd name="T23" fmla="*/ 2147483646 h 334"/>
              <a:gd name="T24" fmla="*/ 2147483646 w 340"/>
              <a:gd name="T25" fmla="*/ 2147483646 h 334"/>
              <a:gd name="T26" fmla="*/ 2147483646 w 340"/>
              <a:gd name="T27" fmla="*/ 2147483646 h 334"/>
              <a:gd name="T28" fmla="*/ 2147483646 w 340"/>
              <a:gd name="T29" fmla="*/ 2147483646 h 334"/>
              <a:gd name="T30" fmla="*/ 2147483646 w 340"/>
              <a:gd name="T31" fmla="*/ 2147483646 h 334"/>
              <a:gd name="T32" fmla="*/ 2147483646 w 340"/>
              <a:gd name="T33" fmla="*/ 2147483646 h 334"/>
              <a:gd name="T34" fmla="*/ 0 w 340"/>
              <a:gd name="T35" fmla="*/ 2147483646 h 334"/>
              <a:gd name="T36" fmla="*/ 0 w 340"/>
              <a:gd name="T37" fmla="*/ 2147483646 h 334"/>
              <a:gd name="T38" fmla="*/ 2147483646 w 340"/>
              <a:gd name="T39" fmla="*/ 2147483646 h 334"/>
              <a:gd name="T40" fmla="*/ 2147483646 w 340"/>
              <a:gd name="T41" fmla="*/ 2147483646 h 334"/>
              <a:gd name="T42" fmla="*/ 2147483646 w 340"/>
              <a:gd name="T43" fmla="*/ 2147483646 h 334"/>
              <a:gd name="T44" fmla="*/ 2147483646 w 340"/>
              <a:gd name="T45" fmla="*/ 2147483646 h 334"/>
              <a:gd name="T46" fmla="*/ 2147483646 w 340"/>
              <a:gd name="T47" fmla="*/ 2147483646 h 334"/>
              <a:gd name="T48" fmla="*/ 2147483646 w 340"/>
              <a:gd name="T49" fmla="*/ 2147483646 h 334"/>
              <a:gd name="T50" fmla="*/ 2147483646 w 340"/>
              <a:gd name="T51" fmla="*/ 2147483646 h 334"/>
              <a:gd name="T52" fmla="*/ 2147483646 w 340"/>
              <a:gd name="T53" fmla="*/ 2147483646 h 334"/>
              <a:gd name="T54" fmla="*/ 2147483646 w 340"/>
              <a:gd name="T55" fmla="*/ 2147483646 h 334"/>
              <a:gd name="T56" fmla="*/ 2147483646 w 340"/>
              <a:gd name="T57" fmla="*/ 2147483646 h 334"/>
              <a:gd name="T58" fmla="*/ 2147483646 w 340"/>
              <a:gd name="T59" fmla="*/ 2147483646 h 334"/>
              <a:gd name="T60" fmla="*/ 2147483646 w 340"/>
              <a:gd name="T61" fmla="*/ 2147483646 h 334"/>
              <a:gd name="T62" fmla="*/ 2147483646 w 340"/>
              <a:gd name="T63" fmla="*/ 2147483646 h 334"/>
              <a:gd name="T64" fmla="*/ 2147483646 w 340"/>
              <a:gd name="T65" fmla="*/ 2147483646 h 334"/>
              <a:gd name="T66" fmla="*/ 2147483646 w 340"/>
              <a:gd name="T67" fmla="*/ 2147483646 h 334"/>
              <a:gd name="T68" fmla="*/ 2147483646 w 340"/>
              <a:gd name="T69" fmla="*/ 2147483646 h 334"/>
              <a:gd name="T70" fmla="*/ 2147483646 w 340"/>
              <a:gd name="T71" fmla="*/ 2147483646 h 334"/>
              <a:gd name="T72" fmla="*/ 2147483646 w 340"/>
              <a:gd name="T73" fmla="*/ 2147483646 h 334"/>
              <a:gd name="T74" fmla="*/ 2147483646 w 340"/>
              <a:gd name="T75" fmla="*/ 2147483646 h 334"/>
              <a:gd name="T76" fmla="*/ 2147483646 w 340"/>
              <a:gd name="T77" fmla="*/ 2147483646 h 334"/>
              <a:gd name="T78" fmla="*/ 2147483646 w 340"/>
              <a:gd name="T79" fmla="*/ 2147483646 h 334"/>
              <a:gd name="T80" fmla="*/ 2147483646 w 340"/>
              <a:gd name="T81" fmla="*/ 2147483646 h 334"/>
              <a:gd name="T82" fmla="*/ 2147483646 w 340"/>
              <a:gd name="T83" fmla="*/ 2147483646 h 334"/>
              <a:gd name="T84" fmla="*/ 2147483646 w 340"/>
              <a:gd name="T85" fmla="*/ 2147483646 h 334"/>
              <a:gd name="T86" fmla="*/ 2147483646 w 340"/>
              <a:gd name="T87" fmla="*/ 2147483646 h 334"/>
              <a:gd name="T88" fmla="*/ 2147483646 w 340"/>
              <a:gd name="T89" fmla="*/ 2147483646 h 334"/>
              <a:gd name="T90" fmla="*/ 2147483646 w 340"/>
              <a:gd name="T91" fmla="*/ 2147483646 h 334"/>
              <a:gd name="T92" fmla="*/ 2147483646 w 340"/>
              <a:gd name="T93" fmla="*/ 2147483646 h 334"/>
              <a:gd name="T94" fmla="*/ 2147483646 w 340"/>
              <a:gd name="T95" fmla="*/ 2147483646 h 334"/>
              <a:gd name="T96" fmla="*/ 2147483646 w 340"/>
              <a:gd name="T97" fmla="*/ 2147483646 h 334"/>
              <a:gd name="T98" fmla="*/ 2147483646 w 340"/>
              <a:gd name="T99" fmla="*/ 2147483646 h 334"/>
              <a:gd name="T100" fmla="*/ 2147483646 w 340"/>
              <a:gd name="T101" fmla="*/ 2147483646 h 334"/>
              <a:gd name="T102" fmla="*/ 2147483646 w 340"/>
              <a:gd name="T103" fmla="*/ 2147483646 h 334"/>
              <a:gd name="T104" fmla="*/ 2147483646 w 340"/>
              <a:gd name="T105" fmla="*/ 2147483646 h 334"/>
              <a:gd name="T106" fmla="*/ 2147483646 w 340"/>
              <a:gd name="T107" fmla="*/ 2147483646 h 334"/>
              <a:gd name="T108" fmla="*/ 2147483646 w 340"/>
              <a:gd name="T109" fmla="*/ 2147483646 h 334"/>
              <a:gd name="T110" fmla="*/ 2147483646 w 340"/>
              <a:gd name="T111" fmla="*/ 2147483646 h 334"/>
              <a:gd name="T112" fmla="*/ 2147483646 w 340"/>
              <a:gd name="T113" fmla="*/ 2147483646 h 334"/>
              <a:gd name="T114" fmla="*/ 2147483646 w 340"/>
              <a:gd name="T115" fmla="*/ 2147483646 h 334"/>
              <a:gd name="T116" fmla="*/ 2147483646 w 340"/>
              <a:gd name="T117" fmla="*/ 2147483646 h 334"/>
              <a:gd name="T118" fmla="*/ 2147483646 w 340"/>
              <a:gd name="T119" fmla="*/ 2147483646 h 3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2560" tIns="81280" rIns="162560" bIns="81280"/>
          <a:lstStyle/>
          <a:p>
            <a:endParaRPr lang="ru-RU"/>
          </a:p>
        </p:txBody>
      </p:sp>
      <p:sp>
        <p:nvSpPr>
          <p:cNvPr id="25629" name="TextBox 36">
            <a:extLst>
              <a:ext uri="{FF2B5EF4-FFF2-40B4-BE49-F238E27FC236}">
                <a16:creationId xmlns:a16="http://schemas.microsoft.com/office/drawing/2014/main" xmlns="" id="{75953FDA-EE31-4087-925C-B2B6151C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053806"/>
            <a:ext cx="224790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ДОСТУПНОСТЬ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Дифференцированные гранты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Льготное кредитование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Инклюзивная среда и программы обучения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ru-RU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ОПЕРЕЖАЮЩЕЕ КАДРОВОЕ ОБЕСПЕЧЕНИЕ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Профориентация старшеклассников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Региональные атласы новых профессий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Обновление программ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проф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подготовки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F2C4D19-A3AC-43B5-96A1-72FB41122F5A}"/>
              </a:ext>
            </a:extLst>
          </p:cNvPr>
          <p:cNvSpPr/>
          <p:nvPr/>
        </p:nvSpPr>
        <p:spPr>
          <a:xfrm>
            <a:off x="246063" y="4053806"/>
            <a:ext cx="344487" cy="344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1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3E6E3263-EDB9-4A6C-B4DD-B40D6BBF3CF6}"/>
              </a:ext>
            </a:extLst>
          </p:cNvPr>
          <p:cNvSpPr/>
          <p:nvPr/>
        </p:nvSpPr>
        <p:spPr>
          <a:xfrm>
            <a:off x="246063" y="5233319"/>
            <a:ext cx="344487" cy="344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0F463E-DE56-4FE0-B3A8-9FC57709076C}"/>
              </a:ext>
            </a:extLst>
          </p:cNvPr>
          <p:cNvSpPr/>
          <p:nvPr/>
        </p:nvSpPr>
        <p:spPr>
          <a:xfrm>
            <a:off x="2878138" y="4053806"/>
            <a:ext cx="344487" cy="344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3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2F5715BF-E1FB-4D74-B1B1-61A2715941AC}"/>
              </a:ext>
            </a:extLst>
          </p:cNvPr>
          <p:cNvSpPr/>
          <p:nvPr/>
        </p:nvSpPr>
        <p:spPr>
          <a:xfrm>
            <a:off x="2878138" y="5781026"/>
            <a:ext cx="344487" cy="344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4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634" name="TextBox 42">
            <a:extLst>
              <a:ext uri="{FF2B5EF4-FFF2-40B4-BE49-F238E27FC236}">
                <a16:creationId xmlns:a16="http://schemas.microsoft.com/office/drawing/2014/main" xmlns="" id="{4F9E2877-B3D1-4C6C-8A65-3AB98ACD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53806"/>
            <a:ext cx="3090863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ИНФРАСТРУКТУРА И ЦИФРОВАЯ АРХИТЕКТУРА 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ЦАПы</a:t>
            </a:r>
            <a:endParaRPr lang="ru-RU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Новые кампусы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КазНУград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ЕНУград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Конаев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академ. Городок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Новые общежития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Реализация модели цифрового университета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Обеспечение доступа к мировым цифровым библиотекам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ru-RU" altLang="en-US" sz="1000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ru-RU" altLang="en-US" sz="1000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ru-RU" altLang="en-US" sz="1000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ИНТЕРНАЦИОНАЛИЗАЦИЯ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Филиалы зарубежных вузов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Иностранные студенты и преподаватели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Аккредитация в ведущих агентствах мира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Единое пространство ВО в регионе ЦА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0BB44B5A-2D57-418A-B702-3EEB283A6A15}"/>
              </a:ext>
            </a:extLst>
          </p:cNvPr>
          <p:cNvSpPr/>
          <p:nvPr/>
        </p:nvSpPr>
        <p:spPr>
          <a:xfrm>
            <a:off x="6432550" y="4053806"/>
            <a:ext cx="344488" cy="344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6CC7E3BF-68D8-45E4-BC97-4F43A9D93EDD}"/>
              </a:ext>
            </a:extLst>
          </p:cNvPr>
          <p:cNvSpPr/>
          <p:nvPr/>
        </p:nvSpPr>
        <p:spPr>
          <a:xfrm>
            <a:off x="6432550" y="5473031"/>
            <a:ext cx="344488" cy="344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6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637" name="TextBox 46">
            <a:extLst>
              <a:ext uri="{FF2B5EF4-FFF2-40B4-BE49-F238E27FC236}">
                <a16:creationId xmlns:a16="http://schemas.microsoft.com/office/drawing/2014/main" xmlns="" id="{73917933-6CB9-4DEE-AC72-7D928E22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4053806"/>
            <a:ext cx="252730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ТРЕТЬЯ МИССИЯ УНИВЕРСИТЕТА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Волонтерство среди молодежи;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Вовлеченность вузов в социальную жизнь региона;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Реализация программ социально-экономического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развития регионов.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НЕПРЕРЫВНОЕ ОБРАЗОВАНИЕ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Введение «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микроквалификации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», «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нано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-степени», «наращиваемые степени»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расширение спектра краткосрочных курсов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143B705-1B37-4C20-A66C-3A842160486F}"/>
              </a:ext>
            </a:extLst>
          </p:cNvPr>
          <p:cNvSpPr/>
          <p:nvPr/>
        </p:nvSpPr>
        <p:spPr>
          <a:xfrm>
            <a:off x="9464675" y="4053806"/>
            <a:ext cx="344488" cy="344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7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FD36FA68-EB05-428B-8980-643A09528315}"/>
              </a:ext>
            </a:extLst>
          </p:cNvPr>
          <p:cNvSpPr/>
          <p:nvPr/>
        </p:nvSpPr>
        <p:spPr>
          <a:xfrm>
            <a:off x="9464675" y="5233319"/>
            <a:ext cx="344488" cy="344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8</a:t>
            </a:r>
            <a:endParaRPr lang="ru-RU" sz="14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640" name="TextBox 50">
            <a:extLst>
              <a:ext uri="{FF2B5EF4-FFF2-40B4-BE49-F238E27FC236}">
                <a16:creationId xmlns:a16="http://schemas.microsoft.com/office/drawing/2014/main" xmlns="" id="{CD3B4EE7-6995-4711-B35B-BCE534C5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038" y="4053806"/>
            <a:ext cx="23383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СИСТЕМА СЕРТИФИКАЦИИ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закон «О профессиональных квалификациях»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Открытие «серебряных» университетов</a:t>
            </a: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en-US" sz="1000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en-US" sz="1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ЦИФРОВЫЕ КОМПЕТЕНЦИИ ГРАЖДАН</a:t>
            </a:r>
            <a:endParaRPr lang="ru-RU" altLang="en-US" sz="1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Привлечение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Coursera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campus</a:t>
            </a: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в Казахстан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реализация междисциплинарных программам с IT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3257C1F2-704E-578A-10D0-F4BA53E6D079}"/>
              </a:ext>
            </a:extLst>
          </p:cNvPr>
          <p:cNvSpPr/>
          <p:nvPr/>
        </p:nvSpPr>
        <p:spPr bwMode="auto">
          <a:xfrm>
            <a:off x="9981533" y="6343725"/>
            <a:ext cx="249238" cy="249238"/>
          </a:xfrm>
          <a:prstGeom prst="ellipse">
            <a:avLst/>
          </a:prstGeom>
          <a:solidFill>
            <a:srgbClr val="3C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Т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8269DC8F-A1F6-5E2F-DBF3-FC35AA68286B}"/>
              </a:ext>
            </a:extLst>
          </p:cNvPr>
          <p:cNvCxnSpPr/>
          <p:nvPr/>
        </p:nvCxnSpPr>
        <p:spPr bwMode="auto">
          <a:xfrm flipH="1" flipV="1">
            <a:off x="10062496" y="6650113"/>
            <a:ext cx="84137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70">
            <a:extLst>
              <a:ext uri="{FF2B5EF4-FFF2-40B4-BE49-F238E27FC236}">
                <a16:creationId xmlns:a16="http://schemas.microsoft.com/office/drawing/2014/main" xmlns="" id="{B2E8BC05-6561-E2E6-63CC-1E0CFF05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122" y="6200463"/>
            <a:ext cx="14802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Бюджет:</a:t>
            </a:r>
          </a:p>
          <a:p>
            <a:r>
              <a:rPr lang="ru-RU" altLang="ru-RU" sz="1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3,17 ТРЛН. ТГ</a:t>
            </a:r>
            <a:endParaRPr lang="en-US" altLang="ru-RU" sz="1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872961" y="646834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59372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t="12136" b="13086"/>
          <a:stretch/>
        </p:blipFill>
        <p:spPr>
          <a:xfrm>
            <a:off x="0" y="1587"/>
            <a:ext cx="121920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609975" y="96837"/>
            <a:ext cx="48545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609975" y="96837"/>
            <a:ext cx="48545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18" name="Google Shape;118;p20"/>
          <p:cNvGrpSpPr/>
          <p:nvPr/>
        </p:nvGrpSpPr>
        <p:grpSpPr>
          <a:xfrm>
            <a:off x="9804400" y="155575"/>
            <a:ext cx="2279650" cy="554037"/>
            <a:chOff x="7318113" y="205049"/>
            <a:chExt cx="1709046" cy="415464"/>
          </a:xfrm>
        </p:grpSpPr>
        <p:pic>
          <p:nvPicPr>
            <p:cNvPr id="119" name="Google Shape;11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20"/>
            <p:cNvSpPr txBox="1"/>
            <p:nvPr/>
          </p:nvSpPr>
          <p:spPr>
            <a:xfrm>
              <a:off x="7719190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Министерство науки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 высшего образования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Республики Казахстан</a:t>
              </a:r>
              <a:endParaRPr/>
            </a:p>
          </p:txBody>
        </p:sp>
      </p:grpSp>
      <p:sp>
        <p:nvSpPr>
          <p:cNvPr id="121" name="Google Shape;121;p20"/>
          <p:cNvSpPr txBox="1"/>
          <p:nvPr/>
        </p:nvSpPr>
        <p:spPr>
          <a:xfrm>
            <a:off x="279400" y="0"/>
            <a:ext cx="103235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ЦУР 4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rgbClr val="FFF1AA"/>
                </a:solidFill>
                <a:latin typeface="Arial"/>
                <a:ea typeface="Arial"/>
                <a:cs typeface="Arial"/>
                <a:sym typeface="Arial"/>
              </a:rPr>
              <a:t>«ОБЕСПЕЧЕНИЕ ВСЕОХВАТНОГО И СПРАВЕДЛИВОГО КАЧЕСТВЕННОГО ОБРАЗОВАНИЯ И ПООЩРЕНИЕ ВОЗМОЖНОСТИ ОБУЧЕНИЯ </a:t>
            </a:r>
            <a:br>
              <a:rPr lang="en-US" b="1" i="0" u="none" strike="noStrike" cap="none" dirty="0">
                <a:solidFill>
                  <a:srgbClr val="FFF1A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>
                <a:solidFill>
                  <a:srgbClr val="FFF1AA"/>
                </a:solidFill>
                <a:latin typeface="Arial"/>
                <a:ea typeface="Arial"/>
                <a:cs typeface="Arial"/>
                <a:sym typeface="Arial"/>
              </a:rPr>
              <a:t>НА ПРОТЯЖЕНИИ ВСЕЙ ЖИЗНИ ДЛЯ ВСЕХ»</a:t>
            </a:r>
            <a:endParaRPr dirty="0"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662" y="3034874"/>
            <a:ext cx="760412" cy="97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115887" y="977497"/>
            <a:ext cx="11944350" cy="369887"/>
          </a:xfrm>
          <a:prstGeom prst="roundRect">
            <a:avLst>
              <a:gd name="adj" fmla="val 2308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269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8BAD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38BAD"/>
                </a:solidFill>
                <a:latin typeface="Arial"/>
                <a:ea typeface="Arial"/>
                <a:cs typeface="Arial"/>
                <a:sym typeface="Arial"/>
              </a:rPr>
              <a:t>ОБЯЗАТЕЛЬСТВА В РАМКАХ ЦУР</a:t>
            </a:r>
            <a:endParaRPr dirty="0"/>
          </a:p>
        </p:txBody>
      </p:sp>
      <p:sp>
        <p:nvSpPr>
          <p:cNvPr id="124" name="Google Shape;124;p20"/>
          <p:cNvSpPr txBox="1"/>
          <p:nvPr/>
        </p:nvSpPr>
        <p:spPr>
          <a:xfrm>
            <a:off x="981075" y="1588661"/>
            <a:ext cx="524986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2030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женщин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мужчин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равный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недорогому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качественному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высшему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университетскому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/>
          </a:p>
        </p:txBody>
      </p:sp>
      <p:sp>
        <p:nvSpPr>
          <p:cNvPr id="125" name="Google Shape;125;p20"/>
          <p:cNvSpPr txBox="1"/>
          <p:nvPr/>
        </p:nvSpPr>
        <p:spPr>
          <a:xfrm>
            <a:off x="7369175" y="1526749"/>
            <a:ext cx="47307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2030 году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существенно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увеличить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молодых и взрослых людей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обладающих востребованными навыками, в том числе профессионально-техническими навыками, для трудоустройства, получения достойной работы и занятий предпринимательской деятельностью</a:t>
            </a:r>
            <a:endParaRPr sz="1400"/>
          </a:p>
        </p:txBody>
      </p:sp>
      <p:sp>
        <p:nvSpPr>
          <p:cNvPr id="126" name="Google Shape;126;p20"/>
          <p:cNvSpPr txBox="1"/>
          <p:nvPr/>
        </p:nvSpPr>
        <p:spPr>
          <a:xfrm>
            <a:off x="1063625" y="2777699"/>
            <a:ext cx="51752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2030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ликвидировать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гендерное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неравенство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сфере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обеспечить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равный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профессионально-технической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уровней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уязвимых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инвалидов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представителей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коренных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народов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находящихся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уязвимом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положении</a:t>
            </a:r>
            <a:endParaRPr sz="1400" dirty="0"/>
          </a:p>
        </p:txBody>
      </p:sp>
      <p:sp>
        <p:nvSpPr>
          <p:cNvPr id="127" name="Google Shape;127;p20"/>
          <p:cNvSpPr txBox="1"/>
          <p:nvPr/>
        </p:nvSpPr>
        <p:spPr>
          <a:xfrm>
            <a:off x="7351712" y="3212674"/>
            <a:ext cx="47307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2030 году обеспечить, чтобы все молодые люди и значительная доля взрослого населения, как мужчин, так и женщин, умели читать, писать и считать</a:t>
            </a:r>
            <a:endParaRPr sz="1400"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250" y="1593424"/>
            <a:ext cx="7715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4612" y="3018999"/>
            <a:ext cx="741362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34137" y="1583899"/>
            <a:ext cx="739775" cy="9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165100" y="4454525"/>
            <a:ext cx="11861800" cy="371475"/>
          </a:xfrm>
          <a:prstGeom prst="roundRect">
            <a:avLst>
              <a:gd name="adj" fmla="val 2308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8BA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38BAD"/>
                </a:solidFill>
                <a:latin typeface="Arial"/>
                <a:ea typeface="Arial"/>
                <a:cs typeface="Arial"/>
                <a:sym typeface="Arial"/>
              </a:rPr>
              <a:t>ЗАДАЧИ В РАМКАХ КОНЦЕПЦИИ РАЗВИТИЯ ВЫСШЕГО ОБРАЗОВАНИЯ И НАУКИ НА 2023-2029 гг.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828675" y="4984750"/>
            <a:ext cx="5634037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400" marR="0" lvl="0" indent="-25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доступность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высшего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послевузовского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1400" dirty="0"/>
          </a:p>
          <a:p>
            <a:pPr marL="0" marR="0" lvl="0" indent="25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опережающее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кадровое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обеспечение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/>
          </a:p>
          <a:p>
            <a:pPr marL="0" marR="0" lvl="0" indent="25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инфраструктуры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цифровой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архитектуры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высшего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1400" dirty="0"/>
          </a:p>
          <a:p>
            <a:pPr marL="0" marR="0" lvl="0" indent="25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интернационализация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высшего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послевузовского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1400" dirty="0"/>
          </a:p>
          <a:p>
            <a:pPr marL="0" marR="0" lvl="0" indent="25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третья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миссия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университета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/>
          </a:p>
        </p:txBody>
      </p:sp>
      <p:sp>
        <p:nvSpPr>
          <p:cNvPr id="133" name="Google Shape;133;p20"/>
          <p:cNvSpPr txBox="1"/>
          <p:nvPr/>
        </p:nvSpPr>
        <p:spPr>
          <a:xfrm>
            <a:off x="7353300" y="4978400"/>
            <a:ext cx="447516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системы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непрерывного образования </a:t>
            </a:r>
            <a:endParaRPr sz="1400"/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системы сертификации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расширение охвата населения неформальным образованием</a:t>
            </a:r>
            <a:endParaRPr sz="1400"/>
          </a:p>
        </p:txBody>
      </p:sp>
      <p:pic>
        <p:nvPicPr>
          <p:cNvPr id="134" name="Google Shape;134;p20" descr="Mortarboard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0662" y="4978400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18771" y="4977975"/>
            <a:ext cx="679747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11791998" y="6403369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2911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5">
            <a:extLst>
              <a:ext uri="{FF2B5EF4-FFF2-40B4-BE49-F238E27FC236}">
                <a16:creationId xmlns:a16="http://schemas.microsoft.com/office/drawing/2014/main" xmlns="" id="{B201AC47-6F7B-4082-8997-41BBBCEE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11">
            <a:extLst>
              <a:ext uri="{FF2B5EF4-FFF2-40B4-BE49-F238E27FC236}">
                <a16:creationId xmlns:a16="http://schemas.microsoft.com/office/drawing/2014/main" xmlns="" id="{6E547F66-7632-4CAC-ABE6-FFF388BF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en-US" sz="28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Прямоугольник 12">
            <a:extLst>
              <a:ext uri="{FF2B5EF4-FFF2-40B4-BE49-F238E27FC236}">
                <a16:creationId xmlns:a16="http://schemas.microsoft.com/office/drawing/2014/main" xmlns="" id="{35788C60-ABC4-4748-B8F0-C7904F3A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en-US" sz="28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Прямоугольник 25">
            <a:extLst>
              <a:ext uri="{FF2B5EF4-FFF2-40B4-BE49-F238E27FC236}">
                <a16:creationId xmlns:a16="http://schemas.microsoft.com/office/drawing/2014/main" xmlns="" id="{0008B8D9-B41B-4F8F-AF31-9C279BED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96838"/>
            <a:ext cx="10323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ДОСТУПНОСТЬ ВЫСШЕГО И ПОСЛЕВУЗОВСКОГО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ТЕКУЩАЯ СИТУАЦИЯ И ПРОГНОЗЫ</a:t>
            </a:r>
          </a:p>
        </p:txBody>
      </p:sp>
      <p:grpSp>
        <p:nvGrpSpPr>
          <p:cNvPr id="29702" name="Группа 42">
            <a:extLst>
              <a:ext uri="{FF2B5EF4-FFF2-40B4-BE49-F238E27FC236}">
                <a16:creationId xmlns:a16="http://schemas.microsoft.com/office/drawing/2014/main" xmlns="" id="{A8CB5E9A-B06F-4D9F-8100-60CF580D304D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29728" name="Google Shape;524;p100">
              <a:extLst>
                <a:ext uri="{FF2B5EF4-FFF2-40B4-BE49-F238E27FC236}">
                  <a16:creationId xmlns:a16="http://schemas.microsoft.com/office/drawing/2014/main" xmlns="" id="{C7CF7A26-E890-433F-9A73-555ECB325C9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>
              <a:extLst>
                <a:ext uri="{FF2B5EF4-FFF2-40B4-BE49-F238E27FC236}">
                  <a16:creationId xmlns:a16="http://schemas.microsoft.com/office/drawing/2014/main" xmlns="" id="{5CFD7EDA-0B00-47CB-BD74-A15222AE3CA4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9703" name="Rounded Rectangle">
            <a:extLst>
              <a:ext uri="{FF2B5EF4-FFF2-40B4-BE49-F238E27FC236}">
                <a16:creationId xmlns:a16="http://schemas.microsoft.com/office/drawing/2014/main" xmlns="" id="{C9D1CDA0-49D9-4214-95FC-F89691336BC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3363" y="1009650"/>
            <a:ext cx="4602162" cy="222250"/>
          </a:xfrm>
          <a:prstGeom prst="roundRect">
            <a:avLst>
              <a:gd name="adj" fmla="val 5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39" bIns="9143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контингента выпускников</a:t>
            </a:r>
            <a:endParaRPr lang="en-US" altLang="ru-RU" sz="1200" b="1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200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(18-летние дети)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584751F-8993-499C-83E2-B09F69E975ED}"/>
              </a:ext>
            </a:extLst>
          </p:cNvPr>
          <p:cNvGraphicFramePr>
            <a:graphicFrameLocks/>
          </p:cNvGraphicFramePr>
          <p:nvPr/>
        </p:nvGraphicFramePr>
        <p:xfrm>
          <a:off x="233663" y="1284949"/>
          <a:ext cx="3982737" cy="137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5" name="TextBox 23">
            <a:extLst>
              <a:ext uri="{FF2B5EF4-FFF2-40B4-BE49-F238E27FC236}">
                <a16:creationId xmlns:a16="http://schemas.microsoft.com/office/drawing/2014/main" xmlns="" id="{796B7818-B239-4BA5-8654-9CA1F6B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566099"/>
            <a:ext cx="398303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Дети, родившиеся в 2007 г., к 2025 г. достигнут 18 лет, а родившиеся в 2022 году - достигнут к 2040 г. Учитывая рост рождаемости с 2019 по 2022 годы, ожидается соответственно рост 18-ти летних детей к 2040 году </a:t>
            </a:r>
            <a:endParaRPr lang="en-US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700" i="1" dirty="0">
                <a:latin typeface="Arial" panose="020B0604020202020204" pitchFamily="34" charset="0"/>
                <a:cs typeface="Arial" panose="020B0604020202020204" pitchFamily="34" charset="0"/>
              </a:rPr>
              <a:t>* - прогнозные данные АО «ЦРТР»</a:t>
            </a:r>
          </a:p>
        </p:txBody>
      </p:sp>
      <p:sp>
        <p:nvSpPr>
          <p:cNvPr id="29706" name="Rounded Rectangle">
            <a:extLst>
              <a:ext uri="{FF2B5EF4-FFF2-40B4-BE49-F238E27FC236}">
                <a16:creationId xmlns:a16="http://schemas.microsoft.com/office/drawing/2014/main" xmlns="" id="{4B4D4EC4-42F6-49A8-ACDE-89A746B16AF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49775" y="1004888"/>
            <a:ext cx="4089400" cy="238125"/>
          </a:xfrm>
          <a:prstGeom prst="roundRect">
            <a:avLst>
              <a:gd name="adj" fmla="val 5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39" bIns="9143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расходов государства на получение первой специальности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4414C79-53F3-442B-A259-05A4A6D6AAAF}"/>
              </a:ext>
            </a:extLst>
          </p:cNvPr>
          <p:cNvGraphicFramePr>
            <a:graphicFrameLocks/>
          </p:cNvGraphicFramePr>
          <p:nvPr/>
        </p:nvGraphicFramePr>
        <p:xfrm>
          <a:off x="4549423" y="1199347"/>
          <a:ext cx="3527777" cy="146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708" name="TextBox 26">
            <a:extLst>
              <a:ext uri="{FF2B5EF4-FFF2-40B4-BE49-F238E27FC236}">
                <a16:creationId xmlns:a16="http://schemas.microsoft.com/office/drawing/2014/main" xmlns="" id="{D57F51A9-F117-4599-82FF-DFC220F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2573338"/>
            <a:ext cx="3527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00">
                <a:latin typeface="Arial" panose="020B0604020202020204" pitchFamily="34" charset="0"/>
                <a:cs typeface="Arial" panose="020B0604020202020204" pitchFamily="34" charset="0"/>
              </a:rPr>
              <a:t>Общие расходы государства при увеличении контингента выпускников к 2040 году составят 2,9 трлн.тенге</a:t>
            </a:r>
          </a:p>
        </p:txBody>
      </p:sp>
      <p:sp>
        <p:nvSpPr>
          <p:cNvPr id="29709" name="Rounded Rectangle">
            <a:extLst>
              <a:ext uri="{FF2B5EF4-FFF2-40B4-BE49-F238E27FC236}">
                <a16:creationId xmlns:a16="http://schemas.microsoft.com/office/drawing/2014/main" xmlns="" id="{0BB24425-71BD-483E-BDD4-527E5EB0556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410575" y="1004888"/>
            <a:ext cx="3548063" cy="238125"/>
          </a:xfrm>
          <a:prstGeom prst="roundRect">
            <a:avLst>
              <a:gd name="adj" fmla="val 5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39" bIns="9143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Медианные расходы государства на каждого ребенка 18-ти лет </a:t>
            </a:r>
          </a:p>
        </p:txBody>
      </p:sp>
      <p:sp>
        <p:nvSpPr>
          <p:cNvPr id="29710" name="TextBox 28">
            <a:extLst>
              <a:ext uri="{FF2B5EF4-FFF2-40B4-BE49-F238E27FC236}">
                <a16:creationId xmlns:a16="http://schemas.microsoft.com/office/drawing/2014/main" xmlns="" id="{5D6E8588-FA19-4202-B69E-89EED546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2573338"/>
            <a:ext cx="3527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Объем расходов государства на одного выпускника к 2040 году в соотношении на общее количество 18-ти летних детей составят 6,7 </a:t>
            </a:r>
            <a:r>
              <a:rPr lang="ru-RU" alt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A5986FFD-78D4-4513-A858-3912464C63A9}"/>
              </a:ext>
            </a:extLst>
          </p:cNvPr>
          <p:cNvGraphicFramePr>
            <a:graphicFrameLocks/>
          </p:cNvGraphicFramePr>
          <p:nvPr/>
        </p:nvGraphicFramePr>
        <p:xfrm>
          <a:off x="8532159" y="1106743"/>
          <a:ext cx="3427199" cy="17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Скругленный прямоугольник 2">
            <a:extLst>
              <a:ext uri="{FF2B5EF4-FFF2-40B4-BE49-F238E27FC236}">
                <a16:creationId xmlns:a16="http://schemas.microsoft.com/office/drawing/2014/main" xmlns="" id="{17B3CBF4-8593-7018-7643-2D388B2A7203}"/>
              </a:ext>
            </a:extLst>
          </p:cNvPr>
          <p:cNvSpPr/>
          <p:nvPr/>
        </p:nvSpPr>
        <p:spPr>
          <a:xfrm>
            <a:off x="269875" y="3938587"/>
            <a:ext cx="231775" cy="946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3880356-427C-77E4-55A5-DE226CC74741}"/>
              </a:ext>
            </a:extLst>
          </p:cNvPr>
          <p:cNvSpPr/>
          <p:nvPr/>
        </p:nvSpPr>
        <p:spPr>
          <a:xfrm>
            <a:off x="0" y="6189662"/>
            <a:ext cx="2867025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 и младше</a:t>
            </a:r>
            <a:endParaRPr lang="ru-RU" altLang="ru-RU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4">
            <a:extLst>
              <a:ext uri="{FF2B5EF4-FFF2-40B4-BE49-F238E27FC236}">
                <a16:creationId xmlns:a16="http://schemas.microsoft.com/office/drawing/2014/main" xmlns="" id="{6AF0E306-D1B8-5810-2221-8164955B36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436"/>
          <a:stretch>
            <a:fillRect/>
          </a:stretch>
        </p:blipFill>
        <p:spPr bwMode="auto">
          <a:xfrm>
            <a:off x="852488" y="5538787"/>
            <a:ext cx="823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CB80B50-93E3-5AF1-A1A1-1DBFF43FEE14}"/>
              </a:ext>
            </a:extLst>
          </p:cNvPr>
          <p:cNvSpPr/>
          <p:nvPr/>
        </p:nvSpPr>
        <p:spPr>
          <a:xfrm>
            <a:off x="2867025" y="5999162"/>
            <a:ext cx="2867025" cy="4921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и старше</a:t>
            </a:r>
            <a:endParaRPr lang="ru-RU" altLang="ru-RU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87">
            <a:extLst>
              <a:ext uri="{FF2B5EF4-FFF2-40B4-BE49-F238E27FC236}">
                <a16:creationId xmlns:a16="http://schemas.microsoft.com/office/drawing/2014/main" xmlns="" id="{C12F7BBD-99E9-F8E6-81C7-7F2D220224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784725"/>
            <a:ext cx="48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5B261B7-5AF8-30BB-6CAE-F6942122DDAF}"/>
              </a:ext>
            </a:extLst>
          </p:cNvPr>
          <p:cNvSpPr/>
          <p:nvPr/>
        </p:nvSpPr>
        <p:spPr>
          <a:xfrm>
            <a:off x="5734050" y="5848350"/>
            <a:ext cx="5711825" cy="492125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РЕБЕНОК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18 лет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88">
            <a:extLst>
              <a:ext uri="{FF2B5EF4-FFF2-40B4-BE49-F238E27FC236}">
                <a16:creationId xmlns:a16="http://schemas.microsoft.com/office/drawing/2014/main" xmlns="" id="{0BCC11A6-9862-D0E2-3B01-591FA09964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425950"/>
            <a:ext cx="7858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90">
            <a:extLst>
              <a:ext uri="{FF2B5EF4-FFF2-40B4-BE49-F238E27FC236}">
                <a16:creationId xmlns:a16="http://schemas.microsoft.com/office/drawing/2014/main" xmlns="" id="{89DCFB7C-1730-CE3E-E99B-3A190DD0E2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"/>
          <a:stretch>
            <a:fillRect/>
          </a:stretch>
        </p:blipFill>
        <p:spPr bwMode="auto">
          <a:xfrm>
            <a:off x="9459913" y="4065587"/>
            <a:ext cx="5937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1">
            <a:extLst>
              <a:ext uri="{FF2B5EF4-FFF2-40B4-BE49-F238E27FC236}">
                <a16:creationId xmlns:a16="http://schemas.microsoft.com/office/drawing/2014/main" xmlns="" id="{E6E57838-6A37-5CDB-828C-41A205DC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3938587"/>
            <a:ext cx="257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Стартовый капитал – </a:t>
            </a:r>
            <a:r>
              <a:rPr lang="ru-RU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МРП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Госпремия </a:t>
            </a:r>
            <a:r>
              <a:rPr lang="ru-RU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СУСН - 7%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Инвест. доход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8%</a:t>
            </a:r>
          </a:p>
          <a:p>
            <a:pPr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</a:rPr>
              <a:t>Взносы родителей – </a:t>
            </a: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altLang="en-US" sz="1100" b="1">
                <a:latin typeface="Arial" panose="020B0604020202020204" pitchFamily="34" charset="0"/>
                <a:cs typeface="Arial" panose="020B0604020202020204" pitchFamily="34" charset="0"/>
              </a:rPr>
              <a:t> 1 МРП (3 450 тенге)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7E8ED33E-4086-7A98-5ECF-95B23A6F80A9}"/>
              </a:ext>
            </a:extLst>
          </p:cNvPr>
          <p:cNvCxnSpPr/>
          <p:nvPr/>
        </p:nvCxnSpPr>
        <p:spPr>
          <a:xfrm>
            <a:off x="385763" y="4884737"/>
            <a:ext cx="0" cy="13049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84">
            <a:extLst>
              <a:ext uri="{FF2B5EF4-FFF2-40B4-BE49-F238E27FC236}">
                <a16:creationId xmlns:a16="http://schemas.microsoft.com/office/drawing/2014/main" xmlns="" id="{090917F0-09CF-768F-ADFA-9480B196E85E}"/>
              </a:ext>
            </a:extLst>
          </p:cNvPr>
          <p:cNvSpPr/>
          <p:nvPr/>
        </p:nvSpPr>
        <p:spPr>
          <a:xfrm>
            <a:off x="3162300" y="3846512"/>
            <a:ext cx="233363" cy="9461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6E2E6D2-0284-1271-4DFB-19B2F5063928}"/>
              </a:ext>
            </a:extLst>
          </p:cNvPr>
          <p:cNvCxnSpPr/>
          <p:nvPr/>
        </p:nvCxnSpPr>
        <p:spPr>
          <a:xfrm>
            <a:off x="3278188" y="4686300"/>
            <a:ext cx="0" cy="131286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82">
            <a:extLst>
              <a:ext uri="{FF2B5EF4-FFF2-40B4-BE49-F238E27FC236}">
                <a16:creationId xmlns:a16="http://schemas.microsoft.com/office/drawing/2014/main" xmlns="" id="{63B59343-BADA-317A-DD2F-213C4533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846512"/>
            <a:ext cx="25717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Госпремия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Инвест. доход</a:t>
            </a:r>
          </a:p>
          <a:p>
            <a:pPr algn="just"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родителей – </a:t>
            </a: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alt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мрп (10 350 тенге)</a:t>
            </a:r>
          </a:p>
        </p:txBody>
      </p:sp>
      <p:sp>
        <p:nvSpPr>
          <p:cNvPr id="47" name="Скругленный прямоугольник 86">
            <a:extLst>
              <a:ext uri="{FF2B5EF4-FFF2-40B4-BE49-F238E27FC236}">
                <a16:creationId xmlns:a16="http://schemas.microsoft.com/office/drawing/2014/main" xmlns="" id="{B788BE8F-13AB-EA55-01D2-2183A32129C2}"/>
              </a:ext>
            </a:extLst>
          </p:cNvPr>
          <p:cNvSpPr/>
          <p:nvPr/>
        </p:nvSpPr>
        <p:spPr>
          <a:xfrm>
            <a:off x="6065838" y="3811587"/>
            <a:ext cx="231775" cy="663575"/>
          </a:xfrm>
          <a:prstGeom prst="roundRect">
            <a:avLst/>
          </a:prstGeom>
          <a:solidFill>
            <a:srgbClr val="238BAD"/>
          </a:solidFill>
          <a:ln>
            <a:solidFill>
              <a:srgbClr val="238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29B3494F-FBB0-1E04-5B1E-B3FDD1F13349}"/>
              </a:ext>
            </a:extLst>
          </p:cNvPr>
          <p:cNvCxnSpPr>
            <a:stCxn id="47" idx="2"/>
          </p:cNvCxnSpPr>
          <p:nvPr/>
        </p:nvCxnSpPr>
        <p:spPr>
          <a:xfrm>
            <a:off x="6181725" y="4475162"/>
            <a:ext cx="0" cy="1373188"/>
          </a:xfrm>
          <a:prstGeom prst="line">
            <a:avLst/>
          </a:prstGeom>
          <a:ln w="28575">
            <a:solidFill>
              <a:srgbClr val="238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83">
            <a:extLst>
              <a:ext uri="{FF2B5EF4-FFF2-40B4-BE49-F238E27FC236}">
                <a16:creationId xmlns:a16="http://schemas.microsoft.com/office/drawing/2014/main" xmlns="" id="{30FB6645-1C8B-F7DC-C520-E492F8EB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8" y="3813175"/>
            <a:ext cx="3170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Накопления на образовательном счете</a:t>
            </a:r>
          </a:p>
          <a:p>
            <a:pPr eaLnBrk="1" hangingPunct="1">
              <a:buClr>
                <a:srgbClr val="F2F2F2"/>
              </a:buClr>
              <a:buFont typeface="Wingdings" panose="05000000000000000000" pitchFamily="2" charset="2"/>
              <a:buChar char="§"/>
            </a:pPr>
            <a:r>
              <a:rPr lang="ru-RU" altLang="ru-RU" sz="11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средства с Нацфонда при достижении 18-ти лет (3 500 </a:t>
            </a:r>
            <a:r>
              <a:rPr lang="en-US" altLang="ru-RU" sz="11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altLang="ru-RU" sz="11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Clr>
                <a:srgbClr val="F2F2F2"/>
              </a:buClr>
            </a:pPr>
            <a:endParaRPr lang="ru-RU" altLang="en-US" sz="1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0DCA43A4-8283-4E6C-D91C-0E3AFD10FE52}"/>
              </a:ext>
            </a:extLst>
          </p:cNvPr>
          <p:cNvCxnSpPr>
            <a:cxnSpLocks/>
          </p:cNvCxnSpPr>
          <p:nvPr/>
        </p:nvCxnSpPr>
        <p:spPr>
          <a:xfrm>
            <a:off x="385763" y="3317632"/>
            <a:ext cx="0" cy="620955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EDD408FA-D900-F35C-CA33-B13A60B8B136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385762" y="3307422"/>
            <a:ext cx="6099175" cy="1021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19">
            <a:extLst>
              <a:ext uri="{FF2B5EF4-FFF2-40B4-BE49-F238E27FC236}">
                <a16:creationId xmlns:a16="http://schemas.microsoft.com/office/drawing/2014/main" xmlns="" id="{9472FE43-789D-B17E-D608-2310D4DF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7" y="3017595"/>
            <a:ext cx="2751138" cy="6000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в проекте с рождения к 18 годам при мин. взносе 1 МРП</a:t>
            </a:r>
          </a:p>
          <a:p>
            <a:pPr eaLnBrk="1" hangingPunct="1"/>
            <a:r>
              <a:rPr lang="ru-RU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накопится 3,3 млн.тенге 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E5CF79AD-619F-C334-B163-B46609157E13}"/>
              </a:ext>
            </a:extLst>
          </p:cNvPr>
          <p:cNvCxnSpPr/>
          <p:nvPr/>
        </p:nvCxnSpPr>
        <p:spPr>
          <a:xfrm>
            <a:off x="3278188" y="3659187"/>
            <a:ext cx="0" cy="18732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9080A2A6-18F7-BC73-563B-A29BDFAE515A}"/>
              </a:ext>
            </a:extLst>
          </p:cNvPr>
          <p:cNvCxnSpPr/>
          <p:nvPr/>
        </p:nvCxnSpPr>
        <p:spPr>
          <a:xfrm>
            <a:off x="3278188" y="3659187"/>
            <a:ext cx="6078537" cy="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A67F5BDE-CF3D-7FAC-10C1-BB14B398BA1F}"/>
              </a:ext>
            </a:extLst>
          </p:cNvPr>
          <p:cNvSpPr/>
          <p:nvPr/>
        </p:nvSpPr>
        <p:spPr>
          <a:xfrm>
            <a:off x="9356725" y="3427412"/>
            <a:ext cx="2751138" cy="601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в проекте с 6 лет и старше к 18 годам при мин. взносе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МРП накопится 2,5 </a:t>
            </a:r>
            <a:r>
              <a:rPr lang="ru-RU" alt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5FC5C75B-5F99-4A09-F4DE-3D8755C6997D}"/>
              </a:ext>
            </a:extLst>
          </p:cNvPr>
          <p:cNvSpPr/>
          <p:nvPr/>
        </p:nvSpPr>
        <p:spPr>
          <a:xfrm rot="5400000">
            <a:off x="11445875" y="5848350"/>
            <a:ext cx="492125" cy="492125"/>
          </a:xfrm>
          <a:prstGeom prst="triangl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25428" y="6431060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22991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0" y="1401763"/>
            <a:ext cx="3216275" cy="5381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>
              <a:solidFill>
                <a:srgbClr val="000000"/>
              </a:solidFill>
            </a:endParaRPr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171450" y="1568450"/>
            <a:ext cx="27257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kk-KZ" altLang="kk-K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 и бизнес сообщество должны создавать возможности для качественной </a:t>
            </a:r>
            <a:r>
              <a:rPr lang="kk-KZ" altLang="kk-K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kk-KZ" altLang="kk-K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под потребности экономики и обучения на протяжении всей жизни. Это будет обеспечено в т.ч. за счет интеграции Национальной системы квалификаций в образовательную систему</a:t>
            </a:r>
          </a:p>
        </p:txBody>
      </p:sp>
      <p:sp>
        <p:nvSpPr>
          <p:cNvPr id="6" name="object 7"/>
          <p:cNvSpPr>
            <a:spLocks noChangeArrowheads="1"/>
          </p:cNvSpPr>
          <p:nvPr/>
        </p:nvSpPr>
        <p:spPr bwMode="auto">
          <a:xfrm>
            <a:off x="3336925" y="3487738"/>
            <a:ext cx="325438" cy="360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9"/>
          <p:cNvSpPr txBox="1">
            <a:spLocks noChangeArrowheads="1"/>
          </p:cNvSpPr>
          <p:nvPr/>
        </p:nvSpPr>
        <p:spPr bwMode="auto">
          <a:xfrm>
            <a:off x="3300413" y="2665413"/>
            <a:ext cx="2089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kk-KZ" altLang="kk-KZ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- предоставление первых соц.навыков и КОНСУЛЬТАЦИОННЫЙ ЦЕНТР</a:t>
            </a:r>
          </a:p>
        </p:txBody>
      </p:sp>
      <p:sp>
        <p:nvSpPr>
          <p:cNvPr id="8" name="object 11"/>
          <p:cNvSpPr txBox="1"/>
          <p:nvPr/>
        </p:nvSpPr>
        <p:spPr>
          <a:xfrm>
            <a:off x="3035300" y="3957638"/>
            <a:ext cx="2290763" cy="290512"/>
          </a:xfrm>
          <a:prstGeom prst="rect">
            <a:avLst/>
          </a:prstGeom>
          <a:ln w="9525">
            <a:noFill/>
          </a:ln>
        </p:spPr>
        <p:txBody>
          <a:bodyPr lIns="0" tIns="0" rIns="0" bIns="0">
            <a:spAutoFit/>
          </a:bodyPr>
          <a:lstStyle/>
          <a:p>
            <a:pPr marL="3803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ru-RU" sz="9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9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9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marL="372745" eaLnBrk="1" fontAlgn="auto" hangingPunct="1">
              <a:spcBef>
                <a:spcPts val="145"/>
              </a:spcBef>
              <a:spcAft>
                <a:spcPts val="0"/>
              </a:spcAft>
              <a:defRPr/>
            </a:pPr>
            <a:r>
              <a:rPr lang="ru-RU" sz="9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900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9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9" name="object 12"/>
          <p:cNvSpPr txBox="1">
            <a:spLocks noChangeArrowheads="1"/>
          </p:cNvSpPr>
          <p:nvPr/>
        </p:nvSpPr>
        <p:spPr bwMode="auto">
          <a:xfrm>
            <a:off x="3300413" y="4902200"/>
            <a:ext cx="20891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kk-KZ" altLang="kk-KZ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Колледжи это - </a:t>
            </a:r>
            <a:r>
              <a:rPr lang="kk-KZ" altLang="kk-KZ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КОМПЕТЕНЦИЙ  </a:t>
            </a:r>
            <a:r>
              <a:rPr lang="kk-KZ" altLang="kk-KZ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получению основных профессий и профилирования</a:t>
            </a:r>
          </a:p>
        </p:txBody>
      </p:sp>
      <p:sp>
        <p:nvSpPr>
          <p:cNvPr id="10" name="object 13"/>
          <p:cNvSpPr txBox="1"/>
          <p:nvPr/>
        </p:nvSpPr>
        <p:spPr>
          <a:xfrm>
            <a:off x="3300413" y="6240463"/>
            <a:ext cx="2089150" cy="290512"/>
          </a:xfrm>
          <a:prstGeom prst="rect">
            <a:avLst/>
          </a:prstGeom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</a:t>
            </a:r>
            <a:r>
              <a:rPr sz="9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итет</a:t>
            </a:r>
            <a:r>
              <a:rPr sz="9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900" b="1" spc="-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635" eaLnBrk="1" fontAlgn="auto" hangingPunct="1">
              <a:spcBef>
                <a:spcPts val="70"/>
              </a:spcBef>
              <a:spcAft>
                <a:spcPts val="0"/>
              </a:spcAft>
              <a:defRPr/>
            </a:pP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1" name="object 14"/>
          <p:cNvSpPr>
            <a:spLocks noChangeArrowheads="1"/>
          </p:cNvSpPr>
          <p:nvPr/>
        </p:nvSpPr>
        <p:spPr bwMode="auto">
          <a:xfrm>
            <a:off x="3328988" y="2209800"/>
            <a:ext cx="342900" cy="3921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5"/>
          <p:cNvSpPr>
            <a:spLocks noChangeArrowheads="1"/>
          </p:cNvSpPr>
          <p:nvPr/>
        </p:nvSpPr>
        <p:spPr bwMode="auto">
          <a:xfrm>
            <a:off x="3316288" y="4519613"/>
            <a:ext cx="404812" cy="3603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3668713" y="2257425"/>
            <a:ext cx="1436687" cy="333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000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000" b="1" spc="-1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sz="1000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sz="1000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ЬНО</a:t>
            </a:r>
            <a:r>
              <a:rPr sz="10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marL="12700" eaLnBrk="1" fontAlgn="auto" hangingPunct="1">
              <a:spcBef>
                <a:spcPts val="180"/>
              </a:spcBef>
              <a:spcAft>
                <a:spcPts val="0"/>
              </a:spcAft>
              <a:defRPr/>
            </a:pPr>
            <a:r>
              <a:rPr sz="10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000" b="1" spc="-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000" b="1" spc="-1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000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00" b="1" spc="-2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000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1000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00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00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b="1" spc="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10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7"/>
          <p:cNvSpPr txBox="1">
            <a:spLocks noChangeArrowheads="1"/>
          </p:cNvSpPr>
          <p:nvPr/>
        </p:nvSpPr>
        <p:spPr bwMode="auto">
          <a:xfrm>
            <a:off x="3668713" y="3508375"/>
            <a:ext cx="147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kk-KZ" altLang="kk-KZ" sz="10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ОБРАЗОВАНИЕ</a:t>
            </a:r>
          </a:p>
        </p:txBody>
      </p:sp>
      <p:sp>
        <p:nvSpPr>
          <p:cNvPr id="15" name="object 18"/>
          <p:cNvSpPr txBox="1">
            <a:spLocks noChangeArrowheads="1"/>
          </p:cNvSpPr>
          <p:nvPr/>
        </p:nvSpPr>
        <p:spPr bwMode="auto">
          <a:xfrm>
            <a:off x="3705225" y="4525963"/>
            <a:ext cx="1814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kk-KZ" altLang="kk-KZ" sz="10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- ТЕХНИЧЕСКОЕ ОБРАЗОВАНИЕ</a:t>
            </a:r>
          </a:p>
        </p:txBody>
      </p:sp>
      <p:sp>
        <p:nvSpPr>
          <p:cNvPr id="16" name="object 19"/>
          <p:cNvSpPr txBox="1">
            <a:spLocks noChangeArrowheads="1"/>
          </p:cNvSpPr>
          <p:nvPr/>
        </p:nvSpPr>
        <p:spPr bwMode="auto">
          <a:xfrm>
            <a:off x="3668713" y="5819775"/>
            <a:ext cx="1379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kk-KZ" altLang="kk-KZ" sz="10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</a:t>
            </a:r>
          </a:p>
        </p:txBody>
      </p:sp>
      <p:sp>
        <p:nvSpPr>
          <p:cNvPr id="17" name="object 20"/>
          <p:cNvSpPr>
            <a:spLocks/>
          </p:cNvSpPr>
          <p:nvPr/>
        </p:nvSpPr>
        <p:spPr bwMode="auto">
          <a:xfrm>
            <a:off x="5443538" y="2601913"/>
            <a:ext cx="95250" cy="534987"/>
          </a:xfrm>
          <a:custGeom>
            <a:avLst/>
            <a:gdLst>
              <a:gd name="T0" fmla="*/ 0 w 96520"/>
              <a:gd name="T1" fmla="*/ 0 h 535304"/>
              <a:gd name="T2" fmla="*/ 0 w 96520"/>
              <a:gd name="T3" fmla="*/ 533659 h 535304"/>
              <a:gd name="T4" fmla="*/ 91058 w 96520"/>
              <a:gd name="T5" fmla="*/ 266830 h 535304"/>
              <a:gd name="T6" fmla="*/ 0 w 96520"/>
              <a:gd name="T7" fmla="*/ 0 h 535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520" h="535304">
                <a:moveTo>
                  <a:pt x="0" y="0"/>
                </a:moveTo>
                <a:lnTo>
                  <a:pt x="0" y="534923"/>
                </a:lnTo>
                <a:lnTo>
                  <a:pt x="96012" y="267462"/>
                </a:lnTo>
                <a:lnTo>
                  <a:pt x="0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21"/>
          <p:cNvSpPr>
            <a:spLocks noChangeArrowheads="1"/>
          </p:cNvSpPr>
          <p:nvPr/>
        </p:nvSpPr>
        <p:spPr bwMode="auto">
          <a:xfrm>
            <a:off x="3317875" y="5789613"/>
            <a:ext cx="363538" cy="3635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2293938" y="1033463"/>
            <a:ext cx="383857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b="1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</a:t>
            </a:r>
            <a:r>
              <a:rPr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b="1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object 23"/>
          <p:cNvSpPr>
            <a:spLocks/>
          </p:cNvSpPr>
          <p:nvPr/>
        </p:nvSpPr>
        <p:spPr bwMode="auto">
          <a:xfrm>
            <a:off x="5421313" y="3633788"/>
            <a:ext cx="96837" cy="534987"/>
          </a:xfrm>
          <a:custGeom>
            <a:avLst/>
            <a:gdLst>
              <a:gd name="T0" fmla="*/ 0 w 96520"/>
              <a:gd name="T1" fmla="*/ 0 h 535304"/>
              <a:gd name="T2" fmla="*/ 0 w 96520"/>
              <a:gd name="T3" fmla="*/ 533659 h 535304"/>
              <a:gd name="T4" fmla="*/ 97278 w 96520"/>
              <a:gd name="T5" fmla="*/ 266830 h 535304"/>
              <a:gd name="T6" fmla="*/ 0 w 96520"/>
              <a:gd name="T7" fmla="*/ 0 h 535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520" h="535304">
                <a:moveTo>
                  <a:pt x="0" y="0"/>
                </a:moveTo>
                <a:lnTo>
                  <a:pt x="0" y="534924"/>
                </a:lnTo>
                <a:lnTo>
                  <a:pt x="96012" y="267462"/>
                </a:lnTo>
                <a:lnTo>
                  <a:pt x="0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4"/>
          <p:cNvSpPr>
            <a:spLocks/>
          </p:cNvSpPr>
          <p:nvPr/>
        </p:nvSpPr>
        <p:spPr bwMode="auto">
          <a:xfrm>
            <a:off x="5421313" y="4767263"/>
            <a:ext cx="96837" cy="536575"/>
          </a:xfrm>
          <a:custGeom>
            <a:avLst/>
            <a:gdLst>
              <a:gd name="T0" fmla="*/ 0 w 96520"/>
              <a:gd name="T1" fmla="*/ 0 h 535304"/>
              <a:gd name="T2" fmla="*/ 0 w 96520"/>
              <a:gd name="T3" fmla="*/ 540021 h 535304"/>
              <a:gd name="T4" fmla="*/ 97278 w 96520"/>
              <a:gd name="T5" fmla="*/ 270012 h 535304"/>
              <a:gd name="T6" fmla="*/ 0 w 96520"/>
              <a:gd name="T7" fmla="*/ 0 h 535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520" h="535304">
                <a:moveTo>
                  <a:pt x="0" y="0"/>
                </a:moveTo>
                <a:lnTo>
                  <a:pt x="0" y="534923"/>
                </a:lnTo>
                <a:lnTo>
                  <a:pt x="96012" y="267462"/>
                </a:lnTo>
                <a:lnTo>
                  <a:pt x="0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5"/>
          <p:cNvSpPr>
            <a:spLocks/>
          </p:cNvSpPr>
          <p:nvPr/>
        </p:nvSpPr>
        <p:spPr bwMode="auto">
          <a:xfrm>
            <a:off x="5434013" y="5945188"/>
            <a:ext cx="96837" cy="534987"/>
          </a:xfrm>
          <a:custGeom>
            <a:avLst/>
            <a:gdLst>
              <a:gd name="T0" fmla="*/ 0 w 96520"/>
              <a:gd name="T1" fmla="*/ 0 h 535304"/>
              <a:gd name="T2" fmla="*/ 0 w 96520"/>
              <a:gd name="T3" fmla="*/ 533659 h 535304"/>
              <a:gd name="T4" fmla="*/ 97278 w 96520"/>
              <a:gd name="T5" fmla="*/ 266830 h 535304"/>
              <a:gd name="T6" fmla="*/ 0 w 96520"/>
              <a:gd name="T7" fmla="*/ 0 h 535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520" h="535304">
                <a:moveTo>
                  <a:pt x="0" y="0"/>
                </a:moveTo>
                <a:lnTo>
                  <a:pt x="0" y="534924"/>
                </a:lnTo>
                <a:lnTo>
                  <a:pt x="96012" y="267462"/>
                </a:lnTo>
                <a:lnTo>
                  <a:pt x="0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26"/>
          <p:cNvSpPr>
            <a:spLocks/>
          </p:cNvSpPr>
          <p:nvPr/>
        </p:nvSpPr>
        <p:spPr bwMode="auto">
          <a:xfrm>
            <a:off x="5649913" y="2349500"/>
            <a:ext cx="2070100" cy="4302125"/>
          </a:xfrm>
          <a:custGeom>
            <a:avLst/>
            <a:gdLst>
              <a:gd name="T0" fmla="*/ 0 w 2070100"/>
              <a:gd name="T1" fmla="*/ 4654308 h 3977640"/>
              <a:gd name="T2" fmla="*/ 2069591 w 2070100"/>
              <a:gd name="T3" fmla="*/ 4654308 h 3977640"/>
              <a:gd name="T4" fmla="*/ 2069591 w 2070100"/>
              <a:gd name="T5" fmla="*/ 0 h 3977640"/>
              <a:gd name="T6" fmla="*/ 0 w 2070100"/>
              <a:gd name="T7" fmla="*/ 0 h 3977640"/>
              <a:gd name="T8" fmla="*/ 0 w 2070100"/>
              <a:gd name="T9" fmla="*/ 4654308 h 3977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0100" h="3977640">
                <a:moveTo>
                  <a:pt x="0" y="3977640"/>
                </a:moveTo>
                <a:lnTo>
                  <a:pt x="2069591" y="3977640"/>
                </a:lnTo>
                <a:lnTo>
                  <a:pt x="2069591" y="0"/>
                </a:lnTo>
                <a:lnTo>
                  <a:pt x="0" y="0"/>
                </a:lnTo>
                <a:lnTo>
                  <a:pt x="0" y="3977640"/>
                </a:lnTo>
                <a:close/>
              </a:path>
            </a:pathLst>
          </a:custGeom>
          <a:noFill/>
          <a:ln w="3175">
            <a:solidFill>
              <a:srgbClr val="238BA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7"/>
          <p:cNvSpPr>
            <a:spLocks/>
          </p:cNvSpPr>
          <p:nvPr/>
        </p:nvSpPr>
        <p:spPr bwMode="auto">
          <a:xfrm>
            <a:off x="7770004" y="2894013"/>
            <a:ext cx="2070100" cy="3757612"/>
          </a:xfrm>
          <a:custGeom>
            <a:avLst/>
            <a:gdLst>
              <a:gd name="T0" fmla="*/ 0 w 2070100"/>
              <a:gd name="T1" fmla="*/ 4110001 h 3434079"/>
              <a:gd name="T2" fmla="*/ 2069592 w 2070100"/>
              <a:gd name="T3" fmla="*/ 4110001 h 3434079"/>
              <a:gd name="T4" fmla="*/ 2069592 w 2070100"/>
              <a:gd name="T5" fmla="*/ 0 h 3434079"/>
              <a:gd name="T6" fmla="*/ 0 w 2070100"/>
              <a:gd name="T7" fmla="*/ 0 h 3434079"/>
              <a:gd name="T8" fmla="*/ 0 w 2070100"/>
              <a:gd name="T9" fmla="*/ 4110001 h 3434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0100" h="3434079">
                <a:moveTo>
                  <a:pt x="0" y="3433572"/>
                </a:moveTo>
                <a:lnTo>
                  <a:pt x="2069592" y="3433572"/>
                </a:lnTo>
                <a:lnTo>
                  <a:pt x="2069592" y="0"/>
                </a:lnTo>
                <a:lnTo>
                  <a:pt x="0" y="0"/>
                </a:lnTo>
                <a:lnTo>
                  <a:pt x="0" y="3433572"/>
                </a:lnTo>
                <a:close/>
              </a:path>
            </a:pathLst>
          </a:custGeom>
          <a:noFill/>
          <a:ln w="3175">
            <a:solidFill>
              <a:srgbClr val="238BA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8"/>
          <p:cNvSpPr>
            <a:spLocks/>
          </p:cNvSpPr>
          <p:nvPr/>
        </p:nvSpPr>
        <p:spPr bwMode="auto">
          <a:xfrm>
            <a:off x="9932988" y="2894013"/>
            <a:ext cx="2070100" cy="3757612"/>
          </a:xfrm>
          <a:custGeom>
            <a:avLst/>
            <a:gdLst>
              <a:gd name="T0" fmla="*/ 0 w 2070100"/>
              <a:gd name="T1" fmla="*/ 4110001 h 3434079"/>
              <a:gd name="T2" fmla="*/ 2069592 w 2070100"/>
              <a:gd name="T3" fmla="*/ 4110001 h 3434079"/>
              <a:gd name="T4" fmla="*/ 2069592 w 2070100"/>
              <a:gd name="T5" fmla="*/ 0 h 3434079"/>
              <a:gd name="T6" fmla="*/ 0 w 2070100"/>
              <a:gd name="T7" fmla="*/ 0 h 3434079"/>
              <a:gd name="T8" fmla="*/ 0 w 2070100"/>
              <a:gd name="T9" fmla="*/ 4110001 h 3434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0100" h="3434079">
                <a:moveTo>
                  <a:pt x="0" y="3433572"/>
                </a:moveTo>
                <a:lnTo>
                  <a:pt x="2069592" y="3433572"/>
                </a:lnTo>
                <a:lnTo>
                  <a:pt x="2069592" y="0"/>
                </a:lnTo>
                <a:lnTo>
                  <a:pt x="0" y="0"/>
                </a:lnTo>
                <a:lnTo>
                  <a:pt x="0" y="3433572"/>
                </a:lnTo>
                <a:close/>
              </a:path>
            </a:pathLst>
          </a:custGeom>
          <a:noFill/>
          <a:ln w="3175">
            <a:solidFill>
              <a:srgbClr val="238BA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9"/>
          <p:cNvSpPr>
            <a:spLocks noChangeArrowheads="1"/>
          </p:cNvSpPr>
          <p:nvPr/>
        </p:nvSpPr>
        <p:spPr bwMode="auto">
          <a:xfrm>
            <a:off x="5767388" y="2200275"/>
            <a:ext cx="1789112" cy="422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5845175" y="2274888"/>
            <a:ext cx="1708150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900" b="1" spc="-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28" name="object 32"/>
          <p:cNvSpPr>
            <a:spLocks noChangeArrowheads="1"/>
          </p:cNvSpPr>
          <p:nvPr/>
        </p:nvSpPr>
        <p:spPr bwMode="auto">
          <a:xfrm>
            <a:off x="7866063" y="2709863"/>
            <a:ext cx="1790700" cy="422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3"/>
          <p:cNvSpPr txBox="1"/>
          <p:nvPr/>
        </p:nvSpPr>
        <p:spPr>
          <a:xfrm>
            <a:off x="7943850" y="2784475"/>
            <a:ext cx="1608138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900" b="1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30" name="object 34"/>
          <p:cNvSpPr>
            <a:spLocks noChangeArrowheads="1"/>
          </p:cNvSpPr>
          <p:nvPr/>
        </p:nvSpPr>
        <p:spPr bwMode="auto">
          <a:xfrm>
            <a:off x="10034588" y="2717800"/>
            <a:ext cx="1790700" cy="782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6"/>
          <p:cNvSpPr txBox="1">
            <a:spLocks noChangeArrowheads="1"/>
          </p:cNvSpPr>
          <p:nvPr/>
        </p:nvSpPr>
        <p:spPr bwMode="auto">
          <a:xfrm>
            <a:off x="10113963" y="2790825"/>
            <a:ext cx="1643062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900" b="1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9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9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9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eaLnBrk="1" hangingPunct="1">
              <a:defRPr/>
            </a:pPr>
            <a:r>
              <a:rPr lang="kk-KZ" altLang="kk-KZ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ТиПО И МОБИЛЬНОСТЬ ТРУДОВЫХ</a:t>
            </a:r>
          </a:p>
          <a:p>
            <a:pPr eaLnBrk="1" hangingPunct="1">
              <a:defRPr/>
            </a:pPr>
            <a:r>
              <a:rPr lang="kk-KZ" altLang="kk-KZ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</a:p>
        </p:txBody>
      </p:sp>
      <p:sp>
        <p:nvSpPr>
          <p:cNvPr id="32" name="object 37"/>
          <p:cNvSpPr txBox="1">
            <a:spLocks noChangeArrowheads="1"/>
          </p:cNvSpPr>
          <p:nvPr/>
        </p:nvSpPr>
        <p:spPr bwMode="auto">
          <a:xfrm>
            <a:off x="5842000" y="2705100"/>
            <a:ext cx="1671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взаимосвязи реальных проектов в экономике с системой образования включая </a:t>
            </a:r>
            <a:r>
              <a:rPr lang="kk-KZ" altLang="kk-KZ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олы, </a:t>
            </a:r>
            <a:r>
              <a:rPr lang="kk-KZ" alt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 и вузы</a:t>
            </a:r>
          </a:p>
        </p:txBody>
      </p:sp>
      <p:sp>
        <p:nvSpPr>
          <p:cNvPr id="33" name="object 38"/>
          <p:cNvSpPr txBox="1">
            <a:spLocks noChangeArrowheads="1"/>
          </p:cNvSpPr>
          <p:nvPr/>
        </p:nvSpPr>
        <p:spPr bwMode="auto">
          <a:xfrm>
            <a:off x="5842000" y="3622675"/>
            <a:ext cx="171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автономных организаций образования к единой системе непрерывного образования и повышения квалификации специалиста</a:t>
            </a:r>
          </a:p>
        </p:txBody>
      </p:sp>
      <p:sp>
        <p:nvSpPr>
          <p:cNvPr id="34" name="object 39"/>
          <p:cNvSpPr txBox="1">
            <a:spLocks noChangeArrowheads="1"/>
          </p:cNvSpPr>
          <p:nvPr/>
        </p:nvSpPr>
        <p:spPr bwMode="auto">
          <a:xfrm>
            <a:off x="5842000" y="4770438"/>
            <a:ext cx="17573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образовательных кластеров совместно с работодателями (социальными партнерами) по отраслевой принадлежности</a:t>
            </a:r>
          </a:p>
        </p:txBody>
      </p:sp>
      <p:sp>
        <p:nvSpPr>
          <p:cNvPr id="35" name="object 40"/>
          <p:cNvSpPr txBox="1">
            <a:spLocks noChangeArrowheads="1"/>
          </p:cNvSpPr>
          <p:nvPr/>
        </p:nvSpPr>
        <p:spPr bwMode="auto">
          <a:xfrm>
            <a:off x="5842000" y="6002338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контента практического обучения</a:t>
            </a:r>
          </a:p>
        </p:txBody>
      </p:sp>
      <p:sp>
        <p:nvSpPr>
          <p:cNvPr id="36" name="object 41"/>
          <p:cNvSpPr txBox="1">
            <a:spLocks noChangeArrowheads="1"/>
          </p:cNvSpPr>
          <p:nvPr/>
        </p:nvSpPr>
        <p:spPr bwMode="auto">
          <a:xfrm>
            <a:off x="7924800" y="3292475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квалификационных навыков для обеспечения карьерного роста и повышения доходов (социальный лифт)</a:t>
            </a:r>
          </a:p>
        </p:txBody>
      </p:sp>
      <p:sp>
        <p:nvSpPr>
          <p:cNvPr id="37" name="object 42"/>
          <p:cNvSpPr txBox="1">
            <a:spLocks noChangeArrowheads="1"/>
          </p:cNvSpPr>
          <p:nvPr/>
        </p:nvSpPr>
        <p:spPr bwMode="auto">
          <a:xfrm>
            <a:off x="7924800" y="4252913"/>
            <a:ext cx="1755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модели профессиональных навыков по уровням квалификаций и отраслевой принадлежности</a:t>
            </a:r>
          </a:p>
        </p:txBody>
      </p:sp>
      <p:sp>
        <p:nvSpPr>
          <p:cNvPr id="38" name="object 43"/>
          <p:cNvSpPr txBox="1">
            <a:spLocks noChangeArrowheads="1"/>
          </p:cNvSpPr>
          <p:nvPr/>
        </p:nvSpPr>
        <p:spPr bwMode="auto">
          <a:xfrm>
            <a:off x="7924800" y="5051425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навыков и знаний специалистов для допуска к работе</a:t>
            </a:r>
          </a:p>
        </p:txBody>
      </p:sp>
      <p:sp>
        <p:nvSpPr>
          <p:cNvPr id="39" name="object 44"/>
          <p:cNvSpPr txBox="1">
            <a:spLocks noChangeArrowheads="1"/>
          </p:cNvSpPr>
          <p:nvPr/>
        </p:nvSpPr>
        <p:spPr bwMode="auto">
          <a:xfrm>
            <a:off x="7924800" y="5692775"/>
            <a:ext cx="1647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Трудоустройство, повышение социального статуса и заработной платы работника</a:t>
            </a:r>
          </a:p>
        </p:txBody>
      </p:sp>
      <p:sp>
        <p:nvSpPr>
          <p:cNvPr id="40" name="object 45"/>
          <p:cNvSpPr txBox="1">
            <a:spLocks noChangeArrowheads="1"/>
          </p:cNvSpPr>
          <p:nvPr/>
        </p:nvSpPr>
        <p:spPr bwMode="auto">
          <a:xfrm>
            <a:off x="10101263" y="3614738"/>
            <a:ext cx="16716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переподготовка кадров в ТиПО в тесной координации с бизнесом и с увязкой со стратегическими направлениями развития экономики</a:t>
            </a:r>
          </a:p>
        </p:txBody>
      </p:sp>
      <p:sp>
        <p:nvSpPr>
          <p:cNvPr id="41" name="object 46"/>
          <p:cNvSpPr txBox="1">
            <a:spLocks noChangeArrowheads="1"/>
          </p:cNvSpPr>
          <p:nvPr/>
        </p:nvSpPr>
        <p:spPr bwMode="auto">
          <a:xfrm>
            <a:off x="10101263" y="5403850"/>
            <a:ext cx="1887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со стороны государства и бизнес сообщества барьеры для повышения внутренней мобильности трудовых ресурсов</a:t>
            </a:r>
          </a:p>
        </p:txBody>
      </p:sp>
      <p:sp>
        <p:nvSpPr>
          <p:cNvPr id="42" name="object 48"/>
          <p:cNvSpPr>
            <a:spLocks/>
          </p:cNvSpPr>
          <p:nvPr/>
        </p:nvSpPr>
        <p:spPr bwMode="auto">
          <a:xfrm>
            <a:off x="1041400" y="4732338"/>
            <a:ext cx="584200" cy="700087"/>
          </a:xfrm>
          <a:custGeom>
            <a:avLst/>
            <a:gdLst>
              <a:gd name="T0" fmla="*/ 290080 w 585469"/>
              <a:gd name="T1" fmla="*/ 0 h 701039"/>
              <a:gd name="T2" fmla="*/ 0 w 585469"/>
              <a:gd name="T3" fmla="*/ 145510 h 701039"/>
              <a:gd name="T4" fmla="*/ 0 w 585469"/>
              <a:gd name="T5" fmla="*/ 551730 h 701039"/>
              <a:gd name="T6" fmla="*/ 290080 w 585469"/>
              <a:gd name="T7" fmla="*/ 697241 h 701039"/>
              <a:gd name="T8" fmla="*/ 580159 w 585469"/>
              <a:gd name="T9" fmla="*/ 551730 h 701039"/>
              <a:gd name="T10" fmla="*/ 580159 w 585469"/>
              <a:gd name="T11" fmla="*/ 145510 h 701039"/>
              <a:gd name="T12" fmla="*/ 290080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0" y="146303"/>
                </a:lnTo>
                <a:lnTo>
                  <a:pt x="0" y="554735"/>
                </a:lnTo>
                <a:lnTo>
                  <a:pt x="292608" y="701039"/>
                </a:lnTo>
                <a:lnTo>
                  <a:pt x="585216" y="554735"/>
                </a:lnTo>
                <a:lnTo>
                  <a:pt x="585216" y="146303"/>
                </a:lnTo>
                <a:lnTo>
                  <a:pt x="292608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" name="object 49"/>
          <p:cNvSpPr>
            <a:spLocks/>
          </p:cNvSpPr>
          <p:nvPr/>
        </p:nvSpPr>
        <p:spPr bwMode="auto">
          <a:xfrm>
            <a:off x="1041400" y="4732338"/>
            <a:ext cx="584200" cy="700087"/>
          </a:xfrm>
          <a:custGeom>
            <a:avLst/>
            <a:gdLst>
              <a:gd name="T0" fmla="*/ 290080 w 585469"/>
              <a:gd name="T1" fmla="*/ 0 h 701039"/>
              <a:gd name="T2" fmla="*/ 580159 w 585469"/>
              <a:gd name="T3" fmla="*/ 145510 h 701039"/>
              <a:gd name="T4" fmla="*/ 580159 w 585469"/>
              <a:gd name="T5" fmla="*/ 551730 h 701039"/>
              <a:gd name="T6" fmla="*/ 290080 w 585469"/>
              <a:gd name="T7" fmla="*/ 697241 h 701039"/>
              <a:gd name="T8" fmla="*/ 0 w 585469"/>
              <a:gd name="T9" fmla="*/ 551730 h 701039"/>
              <a:gd name="T10" fmla="*/ 0 w 585469"/>
              <a:gd name="T11" fmla="*/ 145510 h 701039"/>
              <a:gd name="T12" fmla="*/ 290080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585216" y="146303"/>
                </a:lnTo>
                <a:lnTo>
                  <a:pt x="585216" y="554735"/>
                </a:lnTo>
                <a:lnTo>
                  <a:pt x="292608" y="701039"/>
                </a:lnTo>
                <a:lnTo>
                  <a:pt x="0" y="554735"/>
                </a:lnTo>
                <a:lnTo>
                  <a:pt x="0" y="146303"/>
                </a:lnTo>
                <a:lnTo>
                  <a:pt x="29260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50"/>
          <p:cNvSpPr>
            <a:spLocks/>
          </p:cNvSpPr>
          <p:nvPr/>
        </p:nvSpPr>
        <p:spPr bwMode="auto">
          <a:xfrm>
            <a:off x="1403350" y="4138613"/>
            <a:ext cx="584200" cy="701675"/>
          </a:xfrm>
          <a:custGeom>
            <a:avLst/>
            <a:gdLst>
              <a:gd name="T0" fmla="*/ 291846 w 584200"/>
              <a:gd name="T1" fmla="*/ 0 h 701039"/>
              <a:gd name="T2" fmla="*/ 0 w 584200"/>
              <a:gd name="T3" fmla="*/ 146454 h 701039"/>
              <a:gd name="T4" fmla="*/ 0 w 584200"/>
              <a:gd name="T5" fmla="*/ 557135 h 701039"/>
              <a:gd name="T6" fmla="*/ 291846 w 584200"/>
              <a:gd name="T7" fmla="*/ 703588 h 701039"/>
              <a:gd name="T8" fmla="*/ 583691 w 584200"/>
              <a:gd name="T9" fmla="*/ 557135 h 701039"/>
              <a:gd name="T10" fmla="*/ 583691 w 584200"/>
              <a:gd name="T11" fmla="*/ 146454 h 701039"/>
              <a:gd name="T12" fmla="*/ 291846 w 584200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4200" h="701039">
                <a:moveTo>
                  <a:pt x="291846" y="0"/>
                </a:moveTo>
                <a:lnTo>
                  <a:pt x="0" y="145923"/>
                </a:lnTo>
                <a:lnTo>
                  <a:pt x="0" y="555117"/>
                </a:lnTo>
                <a:lnTo>
                  <a:pt x="291846" y="701040"/>
                </a:lnTo>
                <a:lnTo>
                  <a:pt x="583691" y="555117"/>
                </a:lnTo>
                <a:lnTo>
                  <a:pt x="583691" y="145923"/>
                </a:lnTo>
                <a:lnTo>
                  <a:pt x="291846" y="0"/>
                </a:lnTo>
                <a:close/>
              </a:path>
            </a:pathLst>
          </a:cu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" name="object 51"/>
          <p:cNvSpPr>
            <a:spLocks/>
          </p:cNvSpPr>
          <p:nvPr/>
        </p:nvSpPr>
        <p:spPr bwMode="auto">
          <a:xfrm>
            <a:off x="1403350" y="4138613"/>
            <a:ext cx="584200" cy="701675"/>
          </a:xfrm>
          <a:custGeom>
            <a:avLst/>
            <a:gdLst>
              <a:gd name="T0" fmla="*/ 291846 w 584200"/>
              <a:gd name="T1" fmla="*/ 0 h 701039"/>
              <a:gd name="T2" fmla="*/ 583691 w 584200"/>
              <a:gd name="T3" fmla="*/ 146454 h 701039"/>
              <a:gd name="T4" fmla="*/ 583691 w 584200"/>
              <a:gd name="T5" fmla="*/ 557135 h 701039"/>
              <a:gd name="T6" fmla="*/ 291846 w 584200"/>
              <a:gd name="T7" fmla="*/ 703588 h 701039"/>
              <a:gd name="T8" fmla="*/ 0 w 584200"/>
              <a:gd name="T9" fmla="*/ 557135 h 701039"/>
              <a:gd name="T10" fmla="*/ 0 w 584200"/>
              <a:gd name="T11" fmla="*/ 146454 h 701039"/>
              <a:gd name="T12" fmla="*/ 291846 w 584200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4200" h="701039">
                <a:moveTo>
                  <a:pt x="291846" y="0"/>
                </a:moveTo>
                <a:lnTo>
                  <a:pt x="583691" y="145923"/>
                </a:lnTo>
                <a:lnTo>
                  <a:pt x="583691" y="555117"/>
                </a:lnTo>
                <a:lnTo>
                  <a:pt x="291846" y="701040"/>
                </a:lnTo>
                <a:lnTo>
                  <a:pt x="0" y="555117"/>
                </a:lnTo>
                <a:lnTo>
                  <a:pt x="0" y="145923"/>
                </a:lnTo>
                <a:lnTo>
                  <a:pt x="291846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object 52"/>
          <p:cNvSpPr>
            <a:spLocks/>
          </p:cNvSpPr>
          <p:nvPr/>
        </p:nvSpPr>
        <p:spPr bwMode="auto">
          <a:xfrm>
            <a:off x="727075" y="4138613"/>
            <a:ext cx="585788" cy="701675"/>
          </a:xfrm>
          <a:custGeom>
            <a:avLst/>
            <a:gdLst>
              <a:gd name="T0" fmla="*/ 293247 w 585469"/>
              <a:gd name="T1" fmla="*/ 0 h 701039"/>
              <a:gd name="T2" fmla="*/ 0 w 585469"/>
              <a:gd name="T3" fmla="*/ 146836 h 701039"/>
              <a:gd name="T4" fmla="*/ 0 w 585469"/>
              <a:gd name="T5" fmla="*/ 556752 h 701039"/>
              <a:gd name="T6" fmla="*/ 293247 w 585469"/>
              <a:gd name="T7" fmla="*/ 703588 h 701039"/>
              <a:gd name="T8" fmla="*/ 586491 w 585469"/>
              <a:gd name="T9" fmla="*/ 556752 h 701039"/>
              <a:gd name="T10" fmla="*/ 586491 w 585469"/>
              <a:gd name="T11" fmla="*/ 146836 h 701039"/>
              <a:gd name="T12" fmla="*/ 293247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0" y="146304"/>
                </a:lnTo>
                <a:lnTo>
                  <a:pt x="0" y="554736"/>
                </a:lnTo>
                <a:lnTo>
                  <a:pt x="292608" y="701040"/>
                </a:lnTo>
                <a:lnTo>
                  <a:pt x="585215" y="554736"/>
                </a:lnTo>
                <a:lnTo>
                  <a:pt x="585215" y="146304"/>
                </a:lnTo>
                <a:lnTo>
                  <a:pt x="292608" y="0"/>
                </a:lnTo>
                <a:close/>
              </a:path>
            </a:pathLst>
          </a:custGeom>
          <a:solidFill>
            <a:srgbClr val="475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7" name="object 53"/>
          <p:cNvSpPr>
            <a:spLocks/>
          </p:cNvSpPr>
          <p:nvPr/>
        </p:nvSpPr>
        <p:spPr bwMode="auto">
          <a:xfrm>
            <a:off x="727075" y="4138613"/>
            <a:ext cx="585788" cy="701675"/>
          </a:xfrm>
          <a:custGeom>
            <a:avLst/>
            <a:gdLst>
              <a:gd name="T0" fmla="*/ 293247 w 585469"/>
              <a:gd name="T1" fmla="*/ 0 h 701039"/>
              <a:gd name="T2" fmla="*/ 586491 w 585469"/>
              <a:gd name="T3" fmla="*/ 146836 h 701039"/>
              <a:gd name="T4" fmla="*/ 586491 w 585469"/>
              <a:gd name="T5" fmla="*/ 556752 h 701039"/>
              <a:gd name="T6" fmla="*/ 293247 w 585469"/>
              <a:gd name="T7" fmla="*/ 703588 h 701039"/>
              <a:gd name="T8" fmla="*/ 0 w 585469"/>
              <a:gd name="T9" fmla="*/ 556752 h 701039"/>
              <a:gd name="T10" fmla="*/ 0 w 585469"/>
              <a:gd name="T11" fmla="*/ 146836 h 701039"/>
              <a:gd name="T12" fmla="*/ 293247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585215" y="146304"/>
                </a:lnTo>
                <a:lnTo>
                  <a:pt x="585215" y="554736"/>
                </a:lnTo>
                <a:lnTo>
                  <a:pt x="292608" y="701040"/>
                </a:lnTo>
                <a:lnTo>
                  <a:pt x="0" y="554736"/>
                </a:lnTo>
                <a:lnTo>
                  <a:pt x="0" y="146304"/>
                </a:lnTo>
                <a:lnTo>
                  <a:pt x="29260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object 54"/>
          <p:cNvSpPr>
            <a:spLocks/>
          </p:cNvSpPr>
          <p:nvPr/>
        </p:nvSpPr>
        <p:spPr bwMode="auto">
          <a:xfrm>
            <a:off x="819150" y="4248150"/>
            <a:ext cx="401638" cy="484188"/>
          </a:xfrm>
          <a:custGeom>
            <a:avLst/>
            <a:gdLst>
              <a:gd name="T0" fmla="*/ 0 w 402590"/>
              <a:gd name="T1" fmla="*/ 486928 h 483235"/>
              <a:gd name="T2" fmla="*/ 398544 w 402590"/>
              <a:gd name="T3" fmla="*/ 486928 h 483235"/>
              <a:gd name="T4" fmla="*/ 398544 w 402590"/>
              <a:gd name="T5" fmla="*/ 0 h 483235"/>
              <a:gd name="T6" fmla="*/ 0 w 402590"/>
              <a:gd name="T7" fmla="*/ 0 h 483235"/>
              <a:gd name="T8" fmla="*/ 0 w 402590"/>
              <a:gd name="T9" fmla="*/ 486928 h 483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2590" h="483235">
                <a:moveTo>
                  <a:pt x="0" y="483107"/>
                </a:moveTo>
                <a:lnTo>
                  <a:pt x="402336" y="483107"/>
                </a:lnTo>
                <a:lnTo>
                  <a:pt x="402336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solidFill>
            <a:srgbClr val="475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object 55"/>
          <p:cNvSpPr>
            <a:spLocks/>
          </p:cNvSpPr>
          <p:nvPr/>
        </p:nvSpPr>
        <p:spPr bwMode="auto">
          <a:xfrm>
            <a:off x="1708150" y="4730750"/>
            <a:ext cx="585788" cy="700088"/>
          </a:xfrm>
          <a:custGeom>
            <a:avLst/>
            <a:gdLst>
              <a:gd name="T0" fmla="*/ 293246 w 585469"/>
              <a:gd name="T1" fmla="*/ 0 h 701039"/>
              <a:gd name="T2" fmla="*/ 0 w 585469"/>
              <a:gd name="T3" fmla="*/ 145511 h 701039"/>
              <a:gd name="T4" fmla="*/ 0 w 585469"/>
              <a:gd name="T5" fmla="*/ 551730 h 701039"/>
              <a:gd name="T6" fmla="*/ 293246 w 585469"/>
              <a:gd name="T7" fmla="*/ 697241 h 701039"/>
              <a:gd name="T8" fmla="*/ 586491 w 585469"/>
              <a:gd name="T9" fmla="*/ 551730 h 701039"/>
              <a:gd name="T10" fmla="*/ 586491 w 585469"/>
              <a:gd name="T11" fmla="*/ 145511 h 701039"/>
              <a:gd name="T12" fmla="*/ 293246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7" y="0"/>
                </a:moveTo>
                <a:lnTo>
                  <a:pt x="0" y="146303"/>
                </a:lnTo>
                <a:lnTo>
                  <a:pt x="0" y="554735"/>
                </a:lnTo>
                <a:lnTo>
                  <a:pt x="292607" y="701039"/>
                </a:lnTo>
                <a:lnTo>
                  <a:pt x="585215" y="554735"/>
                </a:lnTo>
                <a:lnTo>
                  <a:pt x="585215" y="146303"/>
                </a:lnTo>
                <a:lnTo>
                  <a:pt x="292607" y="0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bject 56"/>
          <p:cNvSpPr>
            <a:spLocks/>
          </p:cNvSpPr>
          <p:nvPr/>
        </p:nvSpPr>
        <p:spPr bwMode="auto">
          <a:xfrm>
            <a:off x="1708150" y="4730750"/>
            <a:ext cx="585788" cy="700088"/>
          </a:xfrm>
          <a:custGeom>
            <a:avLst/>
            <a:gdLst>
              <a:gd name="T0" fmla="*/ 293246 w 585469"/>
              <a:gd name="T1" fmla="*/ 0 h 701039"/>
              <a:gd name="T2" fmla="*/ 586491 w 585469"/>
              <a:gd name="T3" fmla="*/ 145511 h 701039"/>
              <a:gd name="T4" fmla="*/ 586491 w 585469"/>
              <a:gd name="T5" fmla="*/ 551730 h 701039"/>
              <a:gd name="T6" fmla="*/ 293246 w 585469"/>
              <a:gd name="T7" fmla="*/ 697241 h 701039"/>
              <a:gd name="T8" fmla="*/ 0 w 585469"/>
              <a:gd name="T9" fmla="*/ 551730 h 701039"/>
              <a:gd name="T10" fmla="*/ 0 w 585469"/>
              <a:gd name="T11" fmla="*/ 145511 h 701039"/>
              <a:gd name="T12" fmla="*/ 293246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7" y="0"/>
                </a:moveTo>
                <a:lnTo>
                  <a:pt x="585215" y="146303"/>
                </a:lnTo>
                <a:lnTo>
                  <a:pt x="585215" y="554735"/>
                </a:lnTo>
                <a:lnTo>
                  <a:pt x="292607" y="701039"/>
                </a:lnTo>
                <a:lnTo>
                  <a:pt x="0" y="554735"/>
                </a:lnTo>
                <a:lnTo>
                  <a:pt x="0" y="146303"/>
                </a:lnTo>
                <a:lnTo>
                  <a:pt x="292607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" name="object 57"/>
          <p:cNvSpPr>
            <a:spLocks/>
          </p:cNvSpPr>
          <p:nvPr/>
        </p:nvSpPr>
        <p:spPr bwMode="auto">
          <a:xfrm>
            <a:off x="1403350" y="5322888"/>
            <a:ext cx="584200" cy="701675"/>
          </a:xfrm>
          <a:custGeom>
            <a:avLst/>
            <a:gdLst>
              <a:gd name="T0" fmla="*/ 291846 w 584200"/>
              <a:gd name="T1" fmla="*/ 0 h 701039"/>
              <a:gd name="T2" fmla="*/ 0 w 584200"/>
              <a:gd name="T3" fmla="*/ 146454 h 701039"/>
              <a:gd name="T4" fmla="*/ 0 w 584200"/>
              <a:gd name="T5" fmla="*/ 557135 h 701039"/>
              <a:gd name="T6" fmla="*/ 291846 w 584200"/>
              <a:gd name="T7" fmla="*/ 703588 h 701039"/>
              <a:gd name="T8" fmla="*/ 583691 w 584200"/>
              <a:gd name="T9" fmla="*/ 557135 h 701039"/>
              <a:gd name="T10" fmla="*/ 583691 w 584200"/>
              <a:gd name="T11" fmla="*/ 146454 h 701039"/>
              <a:gd name="T12" fmla="*/ 291846 w 584200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4200" h="701039">
                <a:moveTo>
                  <a:pt x="291846" y="0"/>
                </a:moveTo>
                <a:lnTo>
                  <a:pt x="0" y="145923"/>
                </a:lnTo>
                <a:lnTo>
                  <a:pt x="0" y="555117"/>
                </a:lnTo>
                <a:lnTo>
                  <a:pt x="291846" y="701040"/>
                </a:lnTo>
                <a:lnTo>
                  <a:pt x="583691" y="555117"/>
                </a:lnTo>
                <a:lnTo>
                  <a:pt x="583691" y="145923"/>
                </a:lnTo>
                <a:lnTo>
                  <a:pt x="291846" y="0"/>
                </a:lnTo>
                <a:close/>
              </a:path>
            </a:pathLst>
          </a:custGeom>
          <a:solidFill>
            <a:srgbClr val="863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" name="object 58"/>
          <p:cNvSpPr>
            <a:spLocks/>
          </p:cNvSpPr>
          <p:nvPr/>
        </p:nvSpPr>
        <p:spPr bwMode="auto">
          <a:xfrm>
            <a:off x="1403350" y="5322888"/>
            <a:ext cx="584200" cy="701675"/>
          </a:xfrm>
          <a:custGeom>
            <a:avLst/>
            <a:gdLst>
              <a:gd name="T0" fmla="*/ 291846 w 584200"/>
              <a:gd name="T1" fmla="*/ 0 h 701039"/>
              <a:gd name="T2" fmla="*/ 583691 w 584200"/>
              <a:gd name="T3" fmla="*/ 146454 h 701039"/>
              <a:gd name="T4" fmla="*/ 583691 w 584200"/>
              <a:gd name="T5" fmla="*/ 557135 h 701039"/>
              <a:gd name="T6" fmla="*/ 291846 w 584200"/>
              <a:gd name="T7" fmla="*/ 703588 h 701039"/>
              <a:gd name="T8" fmla="*/ 0 w 584200"/>
              <a:gd name="T9" fmla="*/ 557135 h 701039"/>
              <a:gd name="T10" fmla="*/ 0 w 584200"/>
              <a:gd name="T11" fmla="*/ 146454 h 701039"/>
              <a:gd name="T12" fmla="*/ 291846 w 584200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4200" h="701039">
                <a:moveTo>
                  <a:pt x="291846" y="0"/>
                </a:moveTo>
                <a:lnTo>
                  <a:pt x="583691" y="145923"/>
                </a:lnTo>
                <a:lnTo>
                  <a:pt x="583691" y="555117"/>
                </a:lnTo>
                <a:lnTo>
                  <a:pt x="291846" y="701040"/>
                </a:lnTo>
                <a:lnTo>
                  <a:pt x="0" y="555117"/>
                </a:lnTo>
                <a:lnTo>
                  <a:pt x="0" y="145923"/>
                </a:lnTo>
                <a:lnTo>
                  <a:pt x="291846" y="0"/>
                </a:lnTo>
                <a:close/>
              </a:path>
            </a:pathLst>
          </a:custGeom>
          <a:solidFill>
            <a:srgbClr val="238BAD"/>
          </a:solidFill>
          <a:ln w="126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59"/>
          <p:cNvSpPr>
            <a:spLocks/>
          </p:cNvSpPr>
          <p:nvPr/>
        </p:nvSpPr>
        <p:spPr bwMode="auto">
          <a:xfrm>
            <a:off x="727075" y="5322888"/>
            <a:ext cx="585788" cy="701675"/>
          </a:xfrm>
          <a:custGeom>
            <a:avLst/>
            <a:gdLst>
              <a:gd name="T0" fmla="*/ 293247 w 585469"/>
              <a:gd name="T1" fmla="*/ 0 h 701039"/>
              <a:gd name="T2" fmla="*/ 0 w 585469"/>
              <a:gd name="T3" fmla="*/ 146836 h 701039"/>
              <a:gd name="T4" fmla="*/ 0 w 585469"/>
              <a:gd name="T5" fmla="*/ 556752 h 701039"/>
              <a:gd name="T6" fmla="*/ 293247 w 585469"/>
              <a:gd name="T7" fmla="*/ 703588 h 701039"/>
              <a:gd name="T8" fmla="*/ 586491 w 585469"/>
              <a:gd name="T9" fmla="*/ 556752 h 701039"/>
              <a:gd name="T10" fmla="*/ 586491 w 585469"/>
              <a:gd name="T11" fmla="*/ 146836 h 701039"/>
              <a:gd name="T12" fmla="*/ 293247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0" y="146304"/>
                </a:lnTo>
                <a:lnTo>
                  <a:pt x="0" y="554736"/>
                </a:lnTo>
                <a:lnTo>
                  <a:pt x="292608" y="701040"/>
                </a:lnTo>
                <a:lnTo>
                  <a:pt x="585215" y="554736"/>
                </a:lnTo>
                <a:lnTo>
                  <a:pt x="585215" y="146304"/>
                </a:lnTo>
                <a:lnTo>
                  <a:pt x="292608" y="0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" name="object 60"/>
          <p:cNvSpPr>
            <a:spLocks/>
          </p:cNvSpPr>
          <p:nvPr/>
        </p:nvSpPr>
        <p:spPr bwMode="auto">
          <a:xfrm>
            <a:off x="727075" y="5322888"/>
            <a:ext cx="585788" cy="701675"/>
          </a:xfrm>
          <a:custGeom>
            <a:avLst/>
            <a:gdLst>
              <a:gd name="T0" fmla="*/ 293247 w 585469"/>
              <a:gd name="T1" fmla="*/ 0 h 701039"/>
              <a:gd name="T2" fmla="*/ 586491 w 585469"/>
              <a:gd name="T3" fmla="*/ 146836 h 701039"/>
              <a:gd name="T4" fmla="*/ 586491 w 585469"/>
              <a:gd name="T5" fmla="*/ 556752 h 701039"/>
              <a:gd name="T6" fmla="*/ 293247 w 585469"/>
              <a:gd name="T7" fmla="*/ 703588 h 701039"/>
              <a:gd name="T8" fmla="*/ 0 w 585469"/>
              <a:gd name="T9" fmla="*/ 556752 h 701039"/>
              <a:gd name="T10" fmla="*/ 0 w 585469"/>
              <a:gd name="T11" fmla="*/ 146836 h 701039"/>
              <a:gd name="T12" fmla="*/ 293247 w 585469"/>
              <a:gd name="T13" fmla="*/ 0 h 7010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469" h="701039">
                <a:moveTo>
                  <a:pt x="292608" y="0"/>
                </a:moveTo>
                <a:lnTo>
                  <a:pt x="585215" y="146304"/>
                </a:lnTo>
                <a:lnTo>
                  <a:pt x="585215" y="554736"/>
                </a:lnTo>
                <a:lnTo>
                  <a:pt x="292608" y="701040"/>
                </a:lnTo>
                <a:lnTo>
                  <a:pt x="0" y="554736"/>
                </a:lnTo>
                <a:lnTo>
                  <a:pt x="0" y="146304"/>
                </a:lnTo>
                <a:lnTo>
                  <a:pt x="292608" y="0"/>
                </a:lnTo>
                <a:close/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5" name="object 61"/>
          <p:cNvSpPr>
            <a:spLocks noChangeArrowheads="1"/>
          </p:cNvSpPr>
          <p:nvPr/>
        </p:nvSpPr>
        <p:spPr bwMode="auto">
          <a:xfrm>
            <a:off x="1512888" y="4283075"/>
            <a:ext cx="365125" cy="374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62"/>
          <p:cNvSpPr>
            <a:spLocks noChangeArrowheads="1"/>
          </p:cNvSpPr>
          <p:nvPr/>
        </p:nvSpPr>
        <p:spPr bwMode="auto">
          <a:xfrm>
            <a:off x="822325" y="5480050"/>
            <a:ext cx="371475" cy="3857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63"/>
          <p:cNvSpPr txBox="1">
            <a:spLocks noChangeArrowheads="1"/>
          </p:cNvSpPr>
          <p:nvPr/>
        </p:nvSpPr>
        <p:spPr bwMode="auto">
          <a:xfrm>
            <a:off x="812800" y="4349750"/>
            <a:ext cx="45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indent="-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ТРУДА</a:t>
            </a:r>
            <a:endParaRPr lang="kk-KZ" altLang="kk-KZ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64"/>
          <p:cNvSpPr>
            <a:spLocks noChangeArrowheads="1"/>
          </p:cNvSpPr>
          <p:nvPr/>
        </p:nvSpPr>
        <p:spPr bwMode="auto">
          <a:xfrm>
            <a:off x="1466850" y="5457825"/>
            <a:ext cx="428625" cy="3921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65"/>
          <p:cNvSpPr>
            <a:spLocks noChangeArrowheads="1"/>
          </p:cNvSpPr>
          <p:nvPr/>
        </p:nvSpPr>
        <p:spPr bwMode="auto">
          <a:xfrm>
            <a:off x="1819275" y="4887913"/>
            <a:ext cx="350838" cy="3603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6"/>
          <p:cNvSpPr>
            <a:spLocks noChangeArrowheads="1"/>
          </p:cNvSpPr>
          <p:nvPr/>
        </p:nvSpPr>
        <p:spPr bwMode="auto">
          <a:xfrm>
            <a:off x="1158875" y="4891088"/>
            <a:ext cx="376238" cy="3873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k-KZ" altLang="kk-KZ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7"/>
          <p:cNvSpPr txBox="1">
            <a:spLocks noChangeArrowheads="1"/>
          </p:cNvSpPr>
          <p:nvPr/>
        </p:nvSpPr>
        <p:spPr bwMode="auto">
          <a:xfrm>
            <a:off x="231775" y="4921250"/>
            <a:ext cx="7635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 indent="-79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ИЗМЕНЕНИЯ</a:t>
            </a:r>
            <a:endParaRPr lang="kk-KZ" altLang="kk-KZ" sz="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8"/>
          <p:cNvSpPr txBox="1"/>
          <p:nvPr/>
        </p:nvSpPr>
        <p:spPr>
          <a:xfrm>
            <a:off x="2051050" y="4340225"/>
            <a:ext cx="1055688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  <a:r>
              <a:rPr sz="6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6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sz="600" b="1" spc="2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600" b="1" spc="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</a:t>
            </a:r>
            <a:r>
              <a:rPr sz="6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АЦИЯ</a:t>
            </a:r>
            <a:endParaRPr sz="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9"/>
          <p:cNvSpPr txBox="1">
            <a:spLocks noChangeArrowheads="1"/>
          </p:cNvSpPr>
          <p:nvPr/>
        </p:nvSpPr>
        <p:spPr bwMode="auto">
          <a:xfrm>
            <a:off x="2339975" y="4924425"/>
            <a:ext cx="8286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ДИСПРОПОРЦИИ</a:t>
            </a:r>
            <a:endParaRPr lang="kk-KZ" altLang="kk-KZ" sz="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70"/>
          <p:cNvSpPr txBox="1">
            <a:spLocks noChangeArrowheads="1"/>
          </p:cNvSpPr>
          <p:nvPr/>
        </p:nvSpPr>
        <p:spPr bwMode="auto">
          <a:xfrm>
            <a:off x="2041525" y="5537200"/>
            <a:ext cx="762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ДИСБАЛАНС ОБРАЗОВАНИЯ</a:t>
            </a:r>
            <a:endParaRPr lang="kk-KZ" altLang="kk-KZ" sz="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71"/>
          <p:cNvSpPr txBox="1">
            <a:spLocks noChangeArrowheads="1"/>
          </p:cNvSpPr>
          <p:nvPr/>
        </p:nvSpPr>
        <p:spPr bwMode="auto">
          <a:xfrm>
            <a:off x="36513" y="5518150"/>
            <a:ext cx="6461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8113" indent="-127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kk-KZ" sz="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РАБ.МЕСТ</a:t>
            </a:r>
            <a:endParaRPr lang="kk-KZ" altLang="kk-KZ" sz="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82"/>
          <p:cNvSpPr>
            <a:spLocks/>
          </p:cNvSpPr>
          <p:nvPr/>
        </p:nvSpPr>
        <p:spPr bwMode="auto">
          <a:xfrm>
            <a:off x="10017125" y="463550"/>
            <a:ext cx="987425" cy="14288"/>
          </a:xfrm>
          <a:custGeom>
            <a:avLst/>
            <a:gdLst>
              <a:gd name="T0" fmla="*/ 0 w 987425"/>
              <a:gd name="T1" fmla="*/ 11382 h 15240"/>
              <a:gd name="T2" fmla="*/ 986802 w 987425"/>
              <a:gd name="T3" fmla="*/ 11382 h 15240"/>
              <a:gd name="T4" fmla="*/ 986802 w 987425"/>
              <a:gd name="T5" fmla="*/ 0 h 15240"/>
              <a:gd name="T6" fmla="*/ 0 w 987425"/>
              <a:gd name="T7" fmla="*/ 0 h 15240"/>
              <a:gd name="T8" fmla="*/ 0 w 987425"/>
              <a:gd name="T9" fmla="*/ 11382 h 15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7425" h="15240">
                <a:moveTo>
                  <a:pt x="0" y="14732"/>
                </a:moveTo>
                <a:lnTo>
                  <a:pt x="986802" y="14732"/>
                </a:lnTo>
                <a:lnTo>
                  <a:pt x="986802" y="0"/>
                </a:lnTo>
                <a:lnTo>
                  <a:pt x="0" y="0"/>
                </a:lnTo>
                <a:lnTo>
                  <a:pt x="0" y="14732"/>
                </a:lnTo>
                <a:close/>
              </a:path>
            </a:pathLst>
          </a:custGeom>
          <a:solidFill>
            <a:srgbClr val="368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7" name="object 83"/>
          <p:cNvSpPr>
            <a:spLocks/>
          </p:cNvSpPr>
          <p:nvPr/>
        </p:nvSpPr>
        <p:spPr bwMode="auto">
          <a:xfrm>
            <a:off x="11002963" y="463550"/>
            <a:ext cx="987425" cy="14288"/>
          </a:xfrm>
          <a:custGeom>
            <a:avLst/>
            <a:gdLst>
              <a:gd name="T0" fmla="*/ 0 w 987425"/>
              <a:gd name="T1" fmla="*/ 11382 h 15240"/>
              <a:gd name="T2" fmla="*/ 986802 w 987425"/>
              <a:gd name="T3" fmla="*/ 11382 h 15240"/>
              <a:gd name="T4" fmla="*/ 986802 w 987425"/>
              <a:gd name="T5" fmla="*/ 0 h 15240"/>
              <a:gd name="T6" fmla="*/ 0 w 987425"/>
              <a:gd name="T7" fmla="*/ 0 h 15240"/>
              <a:gd name="T8" fmla="*/ 0 w 987425"/>
              <a:gd name="T9" fmla="*/ 11382 h 15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7425" h="15240">
                <a:moveTo>
                  <a:pt x="0" y="14732"/>
                </a:moveTo>
                <a:lnTo>
                  <a:pt x="986802" y="14732"/>
                </a:lnTo>
                <a:lnTo>
                  <a:pt x="986802" y="0"/>
                </a:lnTo>
                <a:lnTo>
                  <a:pt x="0" y="0"/>
                </a:lnTo>
                <a:lnTo>
                  <a:pt x="0" y="14732"/>
                </a:lnTo>
                <a:close/>
              </a:path>
            </a:pathLst>
          </a:custGeom>
          <a:solidFill>
            <a:srgbClr val="368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94"/>
          <p:cNvSpPr>
            <a:spLocks/>
          </p:cNvSpPr>
          <p:nvPr/>
        </p:nvSpPr>
        <p:spPr bwMode="auto">
          <a:xfrm>
            <a:off x="11002963" y="463550"/>
            <a:ext cx="0" cy="33338"/>
          </a:xfrm>
          <a:custGeom>
            <a:avLst/>
            <a:gdLst>
              <a:gd name="T0" fmla="*/ 0 h 34290"/>
              <a:gd name="T1" fmla="*/ 30182 h 3429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90">
                <a:moveTo>
                  <a:pt x="0" y="0"/>
                </a:moveTo>
                <a:lnTo>
                  <a:pt x="0" y="3378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9" name="object 96"/>
          <p:cNvSpPr>
            <a:spLocks/>
          </p:cNvSpPr>
          <p:nvPr/>
        </p:nvSpPr>
        <p:spPr bwMode="auto">
          <a:xfrm>
            <a:off x="11990388" y="463550"/>
            <a:ext cx="0" cy="33338"/>
          </a:xfrm>
          <a:custGeom>
            <a:avLst/>
            <a:gdLst>
              <a:gd name="T0" fmla="*/ 0 h 34290"/>
              <a:gd name="T1" fmla="*/ 30182 h 3429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90">
                <a:moveTo>
                  <a:pt x="0" y="0"/>
                </a:moveTo>
                <a:lnTo>
                  <a:pt x="0" y="3378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0" name="object 97"/>
          <p:cNvSpPr>
            <a:spLocks/>
          </p:cNvSpPr>
          <p:nvPr/>
        </p:nvSpPr>
        <p:spPr bwMode="auto">
          <a:xfrm>
            <a:off x="141288" y="142875"/>
            <a:ext cx="11855450" cy="0"/>
          </a:xfrm>
          <a:custGeom>
            <a:avLst/>
            <a:gdLst>
              <a:gd name="T0" fmla="*/ 0 w 11854815"/>
              <a:gd name="T1" fmla="*/ 11856948 w 11854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854815">
                <a:moveTo>
                  <a:pt x="0" y="0"/>
                </a:moveTo>
                <a:lnTo>
                  <a:pt x="1185440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" name="object 98"/>
          <p:cNvSpPr>
            <a:spLocks/>
          </p:cNvSpPr>
          <p:nvPr/>
        </p:nvSpPr>
        <p:spPr bwMode="auto">
          <a:xfrm>
            <a:off x="141288" y="477838"/>
            <a:ext cx="11855450" cy="0"/>
          </a:xfrm>
          <a:custGeom>
            <a:avLst/>
            <a:gdLst>
              <a:gd name="T0" fmla="*/ 0 w 11854815"/>
              <a:gd name="T1" fmla="*/ 11856948 w 11854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854815">
                <a:moveTo>
                  <a:pt x="0" y="0"/>
                </a:moveTo>
                <a:lnTo>
                  <a:pt x="11854408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" name="object 106"/>
          <p:cNvSpPr txBox="1">
            <a:spLocks noChangeArrowheads="1"/>
          </p:cNvSpPr>
          <p:nvPr/>
        </p:nvSpPr>
        <p:spPr bwMode="auto">
          <a:xfrm>
            <a:off x="9020175" y="131763"/>
            <a:ext cx="30162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7963"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220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FFFFFF"/>
                </a:solidFill>
                <a:latin typeface="Roboto Condensed Light" pitchFamily="2" charset="0"/>
                <a:ea typeface="Roboto Condensed Light" pitchFamily="2" charset="0"/>
                <a:cs typeface="Roboto Condensed Light" pitchFamily="2" charset="0"/>
              </a:rPr>
              <a:t>ЦИФРОВИЗАЦИЯ	АУТСОРСИНГ	КООРДИНАЦИЯ</a:t>
            </a:r>
            <a:endParaRPr lang="en-US" altLang="en-US" sz="800">
              <a:solidFill>
                <a:srgbClr val="000000"/>
              </a:solidFill>
              <a:latin typeface="Roboto Condensed Light" pitchFamily="2" charset="0"/>
              <a:ea typeface="Roboto Condensed Light" pitchFamily="2" charset="0"/>
              <a:cs typeface="Roboto Condensed Light" pitchFamily="2" charset="0"/>
            </a:endParaRPr>
          </a:p>
        </p:txBody>
      </p:sp>
      <p:sp>
        <p:nvSpPr>
          <p:cNvPr id="73" name="object 108"/>
          <p:cNvSpPr>
            <a:spLocks/>
          </p:cNvSpPr>
          <p:nvPr/>
        </p:nvSpPr>
        <p:spPr bwMode="auto">
          <a:xfrm>
            <a:off x="9020175" y="131763"/>
            <a:ext cx="3016250" cy="331787"/>
          </a:xfrm>
          <a:custGeom>
            <a:avLst/>
            <a:gdLst>
              <a:gd name="T0" fmla="*/ 0 w 3016250"/>
              <a:gd name="T1" fmla="*/ 328441 h 332740"/>
              <a:gd name="T2" fmla="*/ 3015996 w 3016250"/>
              <a:gd name="T3" fmla="*/ 328441 h 332740"/>
              <a:gd name="T4" fmla="*/ 3015996 w 3016250"/>
              <a:gd name="T5" fmla="*/ 0 h 332740"/>
              <a:gd name="T6" fmla="*/ 0 w 3016250"/>
              <a:gd name="T7" fmla="*/ 0 h 332740"/>
              <a:gd name="T8" fmla="*/ 0 w 3016250"/>
              <a:gd name="T9" fmla="*/ 328441 h 332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6250" h="332740">
                <a:moveTo>
                  <a:pt x="0" y="332231"/>
                </a:moveTo>
                <a:lnTo>
                  <a:pt x="3015996" y="332231"/>
                </a:lnTo>
                <a:lnTo>
                  <a:pt x="3015996" y="0"/>
                </a:lnTo>
                <a:lnTo>
                  <a:pt x="0" y="0"/>
                </a:lnTo>
                <a:lnTo>
                  <a:pt x="0" y="33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74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25"/>
          <p:cNvSpPr>
            <a:spLocks noChangeArrowheads="1"/>
          </p:cNvSpPr>
          <p:nvPr/>
        </p:nvSpPr>
        <p:spPr bwMode="auto">
          <a:xfrm>
            <a:off x="423863" y="231775"/>
            <a:ext cx="910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РАЗВИТИЕ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ЧЕЛОВЕЧЕСКОГО КАПИТАЛА</a:t>
            </a:r>
          </a:p>
        </p:txBody>
      </p:sp>
      <p:grpSp>
        <p:nvGrpSpPr>
          <p:cNvPr id="76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77" name="Google Shape;524;p100"/>
            <p:cNvPicPr preferRelativeResize="0"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235700" y="885825"/>
            <a:ext cx="5865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pc="-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парадигмы</a:t>
            </a:r>
            <a:endParaRPr lang="en-US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lang="ru-RU" b="1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spc="-3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spc="-2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spc="-3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6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-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b="1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spc="-3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spc="-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b="1" spc="-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</a:t>
            </a:r>
            <a:r>
              <a:rPr lang="ru-RU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игме 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b="1" spc="-2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spc="-2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4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-3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spc="-1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spc="-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en-US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1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spc="-2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4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2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spc="-15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spc="-30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1957953" y="6520061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748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A281689-C333-40B8-B3AB-D122EF23D07A}"/>
              </a:ext>
            </a:extLst>
          </p:cNvPr>
          <p:cNvSpPr txBox="1"/>
          <p:nvPr/>
        </p:nvSpPr>
        <p:spPr>
          <a:xfrm>
            <a:off x="2791678" y="6168149"/>
            <a:ext cx="1071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</a:t>
            </a:r>
          </a:p>
        </p:txBody>
      </p:sp>
      <p:sp>
        <p:nvSpPr>
          <p:cNvPr id="48" name="Rectangle: Rounded Corners 16">
            <a:extLst>
              <a:ext uri="{FF2B5EF4-FFF2-40B4-BE49-F238E27FC236}">
                <a16:creationId xmlns="" xmlns:a16="http://schemas.microsoft.com/office/drawing/2014/main" id="{13C91C37-1C3D-46E0-B5C1-D153AD1A3CB4}"/>
              </a:ext>
            </a:extLst>
          </p:cNvPr>
          <p:cNvSpPr/>
          <p:nvPr/>
        </p:nvSpPr>
        <p:spPr>
          <a:xfrm>
            <a:off x="3045090" y="3242593"/>
            <a:ext cx="2871991" cy="2510713"/>
          </a:xfrm>
          <a:prstGeom prst="roundRect">
            <a:avLst>
              <a:gd name="adj" fmla="val 6527"/>
            </a:avLst>
          </a:prstGeom>
          <a:solidFill>
            <a:srgbClr val="FFFFFF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5400000" algn="t" rotWithShape="0">
              <a:srgbClr val="0070C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: Rounded Corners 16">
            <a:extLst>
              <a:ext uri="{FF2B5EF4-FFF2-40B4-BE49-F238E27FC236}">
                <a16:creationId xmlns="" xmlns:a16="http://schemas.microsoft.com/office/drawing/2014/main" id="{3B408D0D-3668-42C5-9B08-998B8B0108EE}"/>
              </a:ext>
            </a:extLst>
          </p:cNvPr>
          <p:cNvSpPr/>
          <p:nvPr/>
        </p:nvSpPr>
        <p:spPr>
          <a:xfrm>
            <a:off x="6261758" y="3223420"/>
            <a:ext cx="2655799" cy="2510714"/>
          </a:xfrm>
          <a:prstGeom prst="roundRect">
            <a:avLst>
              <a:gd name="adj" fmla="val 6527"/>
            </a:avLst>
          </a:prstGeom>
          <a:solidFill>
            <a:srgbClr val="FFFFFF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5400000" algn="t" rotWithShape="0">
              <a:srgbClr val="0070C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: Rounded Corners 16">
            <a:extLst>
              <a:ext uri="{FF2B5EF4-FFF2-40B4-BE49-F238E27FC236}">
                <a16:creationId xmlns="" xmlns:a16="http://schemas.microsoft.com/office/drawing/2014/main" id="{6F0B1046-A71F-4D2C-A86C-376392139DFD}"/>
              </a:ext>
            </a:extLst>
          </p:cNvPr>
          <p:cNvSpPr/>
          <p:nvPr/>
        </p:nvSpPr>
        <p:spPr>
          <a:xfrm>
            <a:off x="9203216" y="3210574"/>
            <a:ext cx="2744798" cy="2523559"/>
          </a:xfrm>
          <a:prstGeom prst="roundRect">
            <a:avLst>
              <a:gd name="adj" fmla="val 6527"/>
            </a:avLst>
          </a:prstGeom>
          <a:solidFill>
            <a:srgbClr val="FFFFFF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5400000" algn="t" rotWithShape="0">
              <a:srgbClr val="0070C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: Rounded Corners 16">
            <a:extLst>
              <a:ext uri="{FF2B5EF4-FFF2-40B4-BE49-F238E27FC236}">
                <a16:creationId xmlns="" xmlns:a16="http://schemas.microsoft.com/office/drawing/2014/main" id="{B10FD4CD-6FDF-FFE0-166D-8941224691CC}"/>
              </a:ext>
            </a:extLst>
          </p:cNvPr>
          <p:cNvSpPr/>
          <p:nvPr/>
        </p:nvSpPr>
        <p:spPr>
          <a:xfrm>
            <a:off x="121565" y="3196170"/>
            <a:ext cx="2647753" cy="2537963"/>
          </a:xfrm>
          <a:prstGeom prst="roundRect">
            <a:avLst>
              <a:gd name="adj" fmla="val 6527"/>
            </a:avLst>
          </a:prstGeom>
          <a:solidFill>
            <a:srgbClr val="FFFFFF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5400000" algn="t" rotWithShape="0">
              <a:srgbClr val="0070C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DA330C8-080F-4EDE-5A4E-4E12CFF65601}"/>
              </a:ext>
            </a:extLst>
          </p:cNvPr>
          <p:cNvSpPr txBox="1"/>
          <p:nvPr/>
        </p:nvSpPr>
        <p:spPr>
          <a:xfrm>
            <a:off x="259313" y="3270044"/>
            <a:ext cx="2281804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единой солидарной образовательной накопительной системы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Келешек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lvl="0" indent="-171450" algn="just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дифференцированной системы образовательных грантов (от 30 до 100%) в зависимости от результатов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ЕНТ</a:t>
            </a:r>
          </a:p>
          <a:p>
            <a:pPr marL="171450" lvl="0" indent="-171450" algn="just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образовательного государственного заказа среди вузов, образовательные программы которых реализованы на основе профессиональных стандартов 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3694F93-94BD-00BA-06E6-3974A2E15D7D}"/>
              </a:ext>
            </a:extLst>
          </p:cNvPr>
          <p:cNvSpPr txBox="1"/>
          <p:nvPr/>
        </p:nvSpPr>
        <p:spPr>
          <a:xfrm>
            <a:off x="9203215" y="3461299"/>
            <a:ext cx="274479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Независимого национального рейтинга вузов в партнёрстве с международными рейтинговыми агентствами (QS, THE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lvl="0" indent="-171450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системы оплаты труда ППС, связанной с научными результатами и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квалификацией</a:t>
            </a:r>
          </a:p>
          <a:p>
            <a:pPr marL="171450" lvl="0" indent="-171450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Пересмотр системы подготовки научных кадров в докторантуре и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постдокторантуре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4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подхода «образование, ориентированное на исследование»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: Rounded Corners 16">
            <a:extLst>
              <a:ext uri="{FF2B5EF4-FFF2-40B4-BE49-F238E27FC236}">
                <a16:creationId xmlns="" xmlns:a16="http://schemas.microsoft.com/office/drawing/2014/main" id="{B5183438-C267-DE69-40A6-7431333ECD56}"/>
              </a:ext>
            </a:extLst>
          </p:cNvPr>
          <p:cNvSpPr/>
          <p:nvPr/>
        </p:nvSpPr>
        <p:spPr>
          <a:xfrm>
            <a:off x="219895" y="1128533"/>
            <a:ext cx="5200464" cy="1391081"/>
          </a:xfrm>
          <a:prstGeom prst="roundRect">
            <a:avLst>
              <a:gd name="adj" fmla="val 65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C76A70B-43B8-2E6F-5A8B-43AB64885CE2}"/>
              </a:ext>
            </a:extLst>
          </p:cNvPr>
          <p:cNvSpPr txBox="1"/>
          <p:nvPr/>
        </p:nvSpPr>
        <p:spPr>
          <a:xfrm>
            <a:off x="1545459" y="1025742"/>
            <a:ext cx="25891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ВИДЕНИЕ</a:t>
            </a:r>
            <a:endParaRPr kumimoji="0" lang="kk-KZ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840BF04-E409-F4C1-BFD6-D0741FF96860}"/>
              </a:ext>
            </a:extLst>
          </p:cNvPr>
          <p:cNvSpPr txBox="1"/>
          <p:nvPr/>
        </p:nvSpPr>
        <p:spPr>
          <a:xfrm>
            <a:off x="363057" y="2998175"/>
            <a:ext cx="2179667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доступа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8DE6ADE-45A9-C7F1-8C35-EC95FC49C8E7}"/>
              </a:ext>
            </a:extLst>
          </p:cNvPr>
          <p:cNvSpPr txBox="1"/>
          <p:nvPr/>
        </p:nvSpPr>
        <p:spPr>
          <a:xfrm>
            <a:off x="3068194" y="3423506"/>
            <a:ext cx="276319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Bef>
                <a:spcPts val="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образовательных программ на основе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профстандартов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spcBef>
                <a:spcPts val="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накопительной системы обучения для приобретения необходимых навыков в короткие сроки 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совокупность модулей программы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(или)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микроквалификаций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Законодательное закрепление практики признания работодателями результатов обучения 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филиалов ведущих зарубежных университетов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21E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3AC74FE-D066-6A85-0F12-67CFFBAE568D}"/>
              </a:ext>
            </a:extLst>
          </p:cNvPr>
          <p:cNvSpPr txBox="1"/>
          <p:nvPr/>
        </p:nvSpPr>
        <p:spPr>
          <a:xfrm>
            <a:off x="2887401" y="2970724"/>
            <a:ext cx="3029680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содержания образования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221E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77C5F8C-FA4E-E25F-8D28-71DCB2F960EE}"/>
              </a:ext>
            </a:extLst>
          </p:cNvPr>
          <p:cNvSpPr txBox="1"/>
          <p:nvPr/>
        </p:nvSpPr>
        <p:spPr>
          <a:xfrm>
            <a:off x="6257559" y="2934560"/>
            <a:ext cx="22898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трансформация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138CB78-E311-2CE7-9E99-6A943E0E9AB9}"/>
              </a:ext>
            </a:extLst>
          </p:cNvPr>
          <p:cNvSpPr txBox="1"/>
          <p:nvPr/>
        </p:nvSpPr>
        <p:spPr>
          <a:xfrm>
            <a:off x="8941782" y="2932062"/>
            <a:ext cx="2961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качество образования: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C9DEA7A-A395-669C-529A-673A8CE0432C}"/>
              </a:ext>
            </a:extLst>
          </p:cNvPr>
          <p:cNvSpPr txBox="1"/>
          <p:nvPr/>
        </p:nvSpPr>
        <p:spPr>
          <a:xfrm>
            <a:off x="6312097" y="3410420"/>
            <a:ext cx="2533126" cy="2323713"/>
          </a:xfrm>
          <a:prstGeom prst="rect">
            <a:avLst/>
          </a:prstGeom>
          <a:noFill/>
        </p:spPr>
        <p:txBody>
          <a:bodyPr wrap="square" lIns="91440" tIns="45720" rIns="0" bIns="45720" rtlCol="0" anchor="t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виртуальной и дополненной реальностей, интерактивных платформ и симуляторов с использованием ИИ 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традиционных учебных моделей к активным методам обучения с акцентом на проектную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  <a:p>
            <a:pPr marL="171450" lvl="0" indent="-17145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онлайн-формы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  <a:p>
            <a:pPr marL="171450" lvl="0" indent="-171450">
              <a:spcBef>
                <a:spcPts val="6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доступа к МООК для предоставления дополнительных квалификаций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11D1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97D1C53-609A-49DF-A5CA-5D2018E4FB11}"/>
              </a:ext>
            </a:extLst>
          </p:cNvPr>
          <p:cNvSpPr txBox="1"/>
          <p:nvPr/>
        </p:nvSpPr>
        <p:spPr>
          <a:xfrm>
            <a:off x="561568" y="2662705"/>
            <a:ext cx="1234226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49A23762-41EB-4650-AC26-662605868656}"/>
              </a:ext>
            </a:extLst>
          </p:cNvPr>
          <p:cNvSpPr/>
          <p:nvPr/>
        </p:nvSpPr>
        <p:spPr>
          <a:xfrm>
            <a:off x="1807586" y="2567119"/>
            <a:ext cx="365760" cy="36575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33AD72-3B90-442C-8A37-A3FCD8A927A6}"/>
              </a:ext>
            </a:extLst>
          </p:cNvPr>
          <p:cNvSpPr txBox="1"/>
          <p:nvPr/>
        </p:nvSpPr>
        <p:spPr>
          <a:xfrm>
            <a:off x="1854120" y="2609112"/>
            <a:ext cx="291628" cy="281772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A06B73B-F2D7-4F9C-BA65-65C15B05B0C5}"/>
              </a:ext>
            </a:extLst>
          </p:cNvPr>
          <p:cNvSpPr txBox="1"/>
          <p:nvPr/>
        </p:nvSpPr>
        <p:spPr>
          <a:xfrm>
            <a:off x="3474779" y="2654779"/>
            <a:ext cx="1234226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8245AF71-905A-40B5-B681-E505F1225091}"/>
              </a:ext>
            </a:extLst>
          </p:cNvPr>
          <p:cNvSpPr/>
          <p:nvPr/>
        </p:nvSpPr>
        <p:spPr>
          <a:xfrm>
            <a:off x="4686653" y="2598461"/>
            <a:ext cx="365760" cy="36575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40E29F9-5EA7-4865-8E31-7E5A14184D72}"/>
              </a:ext>
            </a:extLst>
          </p:cNvPr>
          <p:cNvSpPr txBox="1"/>
          <p:nvPr/>
        </p:nvSpPr>
        <p:spPr>
          <a:xfrm>
            <a:off x="4720797" y="2645873"/>
            <a:ext cx="291628" cy="281772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77BFF61-8EBD-4030-8D2D-AD09F2A6190C}"/>
              </a:ext>
            </a:extLst>
          </p:cNvPr>
          <p:cNvSpPr txBox="1"/>
          <p:nvPr/>
        </p:nvSpPr>
        <p:spPr>
          <a:xfrm>
            <a:off x="6601401" y="2673760"/>
            <a:ext cx="1234226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77E39FAF-FCE5-4538-8653-4401BC3BF046}"/>
              </a:ext>
            </a:extLst>
          </p:cNvPr>
          <p:cNvSpPr/>
          <p:nvPr/>
        </p:nvSpPr>
        <p:spPr>
          <a:xfrm>
            <a:off x="7798015" y="2605006"/>
            <a:ext cx="365760" cy="36575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177D3AC-6AC9-4A16-BA32-BA26B5F4B3F2}"/>
              </a:ext>
            </a:extLst>
          </p:cNvPr>
          <p:cNvSpPr txBox="1"/>
          <p:nvPr/>
        </p:nvSpPr>
        <p:spPr>
          <a:xfrm>
            <a:off x="7839773" y="2664577"/>
            <a:ext cx="312729" cy="281772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3132B8C-2192-4FCF-885C-62665A6086B4}"/>
              </a:ext>
            </a:extLst>
          </p:cNvPr>
          <p:cNvSpPr txBox="1"/>
          <p:nvPr/>
        </p:nvSpPr>
        <p:spPr>
          <a:xfrm>
            <a:off x="9738354" y="2656194"/>
            <a:ext cx="926978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B628FDE4-CA4A-4DCC-892B-168062B0899E}"/>
              </a:ext>
            </a:extLst>
          </p:cNvPr>
          <p:cNvSpPr/>
          <p:nvPr/>
        </p:nvSpPr>
        <p:spPr>
          <a:xfrm>
            <a:off x="10626674" y="2622584"/>
            <a:ext cx="365760" cy="36575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DD9FF205-5529-48B9-9B20-F793FBA3B84A}"/>
              </a:ext>
            </a:extLst>
          </p:cNvPr>
          <p:cNvSpPr txBox="1"/>
          <p:nvPr/>
        </p:nvSpPr>
        <p:spPr>
          <a:xfrm>
            <a:off x="10664240" y="2632862"/>
            <a:ext cx="291628" cy="281772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: Rounded Corners 16">
            <a:extLst>
              <a:ext uri="{FF2B5EF4-FFF2-40B4-BE49-F238E27FC236}">
                <a16:creationId xmlns="" xmlns:a16="http://schemas.microsoft.com/office/drawing/2014/main" id="{A099ED16-B519-4A0C-AB7D-2EF2CDA38B34}"/>
              </a:ext>
            </a:extLst>
          </p:cNvPr>
          <p:cNvSpPr/>
          <p:nvPr/>
        </p:nvSpPr>
        <p:spPr>
          <a:xfrm>
            <a:off x="5716451" y="1128533"/>
            <a:ext cx="6222036" cy="1391081"/>
          </a:xfrm>
          <a:prstGeom prst="roundRect">
            <a:avLst>
              <a:gd name="adj" fmla="val 65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8647A85-BA52-42DC-BBCA-FAFD06F9AC48}"/>
              </a:ext>
            </a:extLst>
          </p:cNvPr>
          <p:cNvSpPr txBox="1"/>
          <p:nvPr/>
        </p:nvSpPr>
        <p:spPr>
          <a:xfrm>
            <a:off x="5994502" y="1013954"/>
            <a:ext cx="566409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k-KZ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ФУНКЦИИ ВУЗОВ при формировании человеческого капитала:</a:t>
            </a:r>
            <a:endParaRPr kumimoji="0" lang="kk-KZ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1AD24DE-EB55-410E-82D6-EC812D18A66F}"/>
              </a:ext>
            </a:extLst>
          </p:cNvPr>
          <p:cNvSpPr txBox="1"/>
          <p:nvPr/>
        </p:nvSpPr>
        <p:spPr>
          <a:xfrm>
            <a:off x="1259741" y="1343879"/>
            <a:ext cx="410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srgbClr val="221E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 – не только место передачи и оценки знаний, а также</a:t>
            </a:r>
          </a:p>
          <a:p>
            <a:pPr lvl="0" algn="just">
              <a:defRPr/>
            </a:pPr>
            <a:r>
              <a:rPr lang="ru-RU" sz="1100" dirty="0">
                <a:solidFill>
                  <a:srgbClr val="221E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 для создания и укрепления социальных</a:t>
            </a:r>
          </a:p>
          <a:p>
            <a:pPr lvl="0" algn="just">
              <a:defRPr/>
            </a:pPr>
            <a:r>
              <a:rPr lang="ru-RU" sz="1100" dirty="0">
                <a:solidFill>
                  <a:srgbClr val="221E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связей, трансляции «неявного знания», традиций,</a:t>
            </a:r>
          </a:p>
          <a:p>
            <a:pPr lvl="0" algn="just">
              <a:defRPr/>
            </a:pPr>
            <a:r>
              <a:rPr lang="ru-RU" sz="1100" dirty="0">
                <a:solidFill>
                  <a:srgbClr val="221E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практической работы, ценностей научного процесса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0EE01F1-6067-4ADA-BBA9-9613BD1D72E2}"/>
              </a:ext>
            </a:extLst>
          </p:cNvPr>
          <p:cNvSpPr txBox="1"/>
          <p:nvPr/>
        </p:nvSpPr>
        <p:spPr>
          <a:xfrm>
            <a:off x="5994502" y="1451685"/>
            <a:ext cx="583798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lvl="0" indent="-17145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кадров с высшим и послевузовским образованием с учётом развития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инноваций, технологического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прогресса и науки</a:t>
            </a:r>
          </a:p>
          <a:p>
            <a:pPr marL="171450" lvl="0" indent="-17145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работающих специалистов по новым навыкам и компетенциям,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переподготовка кадров с учетом изменений структуры экономики</a:t>
            </a:r>
          </a:p>
          <a:p>
            <a:pPr marL="171450" lvl="0" indent="-17145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третьей миссии: партнерство с работодателями, серебряные университеты,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трансфер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4" name="Picture 8" descr="Колледж ">
            <a:extLst>
              <a:ext uri="{FF2B5EF4-FFF2-40B4-BE49-F238E27FC236}">
                <a16:creationId xmlns="" xmlns:a16="http://schemas.microsoft.com/office/drawing/2014/main" id="{D9A69A71-6EE3-4638-AC16-B9E41F71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7" y="1544568"/>
            <a:ext cx="2905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F4094A6F-7FFC-4393-9F53-96A993135EA4}"/>
              </a:ext>
            </a:extLst>
          </p:cNvPr>
          <p:cNvSpPr/>
          <p:nvPr/>
        </p:nvSpPr>
        <p:spPr>
          <a:xfrm>
            <a:off x="1888867" y="1752670"/>
            <a:ext cx="533996" cy="533994"/>
          </a:xfrm>
          <a:prstGeom prst="ellipse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A2373AB8-2B99-4DBE-9AE0-9F3E135C86C6}"/>
              </a:ext>
            </a:extLst>
          </p:cNvPr>
          <p:cNvSpPr/>
          <p:nvPr/>
        </p:nvSpPr>
        <p:spPr>
          <a:xfrm>
            <a:off x="694190" y="1491341"/>
            <a:ext cx="468312" cy="46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7" name="Picture 8" descr="Колледж ">
            <a:extLst>
              <a:ext uri="{FF2B5EF4-FFF2-40B4-BE49-F238E27FC236}">
                <a16:creationId xmlns="" xmlns:a16="http://schemas.microsoft.com/office/drawing/2014/main" id="{D9A69A71-6EE3-4638-AC16-B9E41F71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3" y="1540557"/>
            <a:ext cx="2905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5032447-652B-95E5-2A01-832768F14D72}"/>
              </a:ext>
            </a:extLst>
          </p:cNvPr>
          <p:cNvSpPr txBox="1"/>
          <p:nvPr/>
        </p:nvSpPr>
        <p:spPr>
          <a:xfrm>
            <a:off x="3214387" y="6149552"/>
            <a:ext cx="75467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0070C0"/>
              </a:buClr>
              <a:defRPr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Вузы, как центры коллективного трансфера технологий, аккумулируя научные знания, будут способствовать переходу страны от простой модели экономики к сложной высокотехнологичной экономике. Модульная структура образовательной программы позволит студентам, начиная со 2–3 годов обучения, выйти на рынок труда с подтвержденной квалификацией</a:t>
            </a:r>
            <a:endParaRPr lang="ru-RU" sz="1000" dirty="0">
              <a:solidFill>
                <a:srgbClr val="221E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: скругленные углы 83">
            <a:extLst>
              <a:ext uri="{FF2B5EF4-FFF2-40B4-BE49-F238E27FC236}">
                <a16:creationId xmlns="" xmlns:a16="http://schemas.microsoft.com/office/drawing/2014/main" id="{81DAFB19-F7B0-40C1-B7D9-DD21FE48E614}"/>
              </a:ext>
            </a:extLst>
          </p:cNvPr>
          <p:cNvSpPr/>
          <p:nvPr/>
        </p:nvSpPr>
        <p:spPr>
          <a:xfrm>
            <a:off x="1559250" y="6089833"/>
            <a:ext cx="9396618" cy="654556"/>
          </a:xfrm>
          <a:prstGeom prst="roundRect">
            <a:avLst>
              <a:gd name="adj" fmla="val 7781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00" name="Стрелка: пятиугольник 85">
            <a:extLst>
              <a:ext uri="{FF2B5EF4-FFF2-40B4-BE49-F238E27FC236}">
                <a16:creationId xmlns="" xmlns:a16="http://schemas.microsoft.com/office/drawing/2014/main" id="{03BB5A4A-7063-4698-99AD-086AAF16742D}"/>
              </a:ext>
            </a:extLst>
          </p:cNvPr>
          <p:cNvSpPr/>
          <p:nvPr/>
        </p:nvSpPr>
        <p:spPr>
          <a:xfrm>
            <a:off x="1556397" y="6091811"/>
            <a:ext cx="1527423" cy="669480"/>
          </a:xfrm>
          <a:prstGeom prst="homePlate">
            <a:avLst>
              <a:gd name="adj" fmla="val 365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A281689-C333-40B8-B3AB-D122EF23D07A}"/>
              </a:ext>
            </a:extLst>
          </p:cNvPr>
          <p:cNvSpPr txBox="1"/>
          <p:nvPr/>
        </p:nvSpPr>
        <p:spPr>
          <a:xfrm>
            <a:off x="1689817" y="6245009"/>
            <a:ext cx="1071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</a:t>
            </a:r>
          </a:p>
        </p:txBody>
      </p:sp>
      <p:pic>
        <p:nvPicPr>
          <p:cNvPr id="45" name="Рисунок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7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oogle Shape;356;p64"/>
          <p:cNvGrpSpPr/>
          <p:nvPr/>
        </p:nvGrpSpPr>
        <p:grpSpPr>
          <a:xfrm>
            <a:off x="9694505" y="125446"/>
            <a:ext cx="2159749" cy="578774"/>
            <a:chOff x="725010" y="495091"/>
            <a:chExt cx="2608904" cy="752221"/>
          </a:xfrm>
        </p:grpSpPr>
        <p:pic>
          <p:nvPicPr>
            <p:cNvPr id="47" name="Google Shape;357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5010" y="495091"/>
              <a:ext cx="725149" cy="752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358;p64"/>
            <p:cNvSpPr txBox="1"/>
            <p:nvPr/>
          </p:nvSpPr>
          <p:spPr>
            <a:xfrm>
              <a:off x="1544715" y="548036"/>
              <a:ext cx="1789199" cy="65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algn="l" defTabSz="914377" rtl="0">
                <a:buClr>
                  <a:srgbClr val="000000"/>
                </a:buClr>
                <a:buSzPts val="900"/>
                <a:defRPr/>
              </a:pPr>
              <a:r>
                <a:rPr lang="ru" sz="900" kern="120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Министерство науки</a:t>
              </a:r>
              <a:endParaRPr sz="1051" kern="1200" dirty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  <a:p>
              <a:pPr algn="l" defTabSz="914377" rtl="0">
                <a:buClr>
                  <a:srgbClr val="000000"/>
                </a:buClr>
                <a:buSzPts val="900"/>
                <a:defRPr/>
              </a:pPr>
              <a:r>
                <a:rPr lang="ru" sz="900" kern="120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и высшего образования </a:t>
              </a:r>
              <a:endParaRPr sz="1051" kern="1200" dirty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  <a:p>
              <a:pPr algn="l" defTabSz="914377" rtl="0">
                <a:buClr>
                  <a:srgbClr val="000000"/>
                </a:buClr>
                <a:buSzPts val="900"/>
                <a:defRPr/>
              </a:pPr>
              <a:r>
                <a:rPr lang="ru" sz="900" kern="120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Республики Казахстан</a:t>
              </a:r>
              <a:endParaRPr sz="900" kern="12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69354" y="107295"/>
            <a:ext cx="836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ВЫСШЕЕ И ПОСЛЕВУЗОВСКОЕ ОБРАЗОВАНИЕ – ЦЕНТР КОЛЛЕКТИВНОГО ТРАНСФЕРА ТЕХНОЛОГИЙ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32482" y="6398897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03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6">
            <a:extLst>
              <a:ext uri="{FF2B5EF4-FFF2-40B4-BE49-F238E27FC236}">
                <a16:creationId xmlns:a16="http://schemas.microsoft.com/office/drawing/2014/main" xmlns="" id="{510A6584-3A45-40D3-B72F-418E4C4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4"/>
          <a:stretch>
            <a:fillRect/>
          </a:stretch>
        </p:blipFill>
        <p:spPr bwMode="auto">
          <a:xfrm>
            <a:off x="0" y="-6350"/>
            <a:ext cx="12192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>
            <a:extLst>
              <a:ext uri="{FF2B5EF4-FFF2-40B4-BE49-F238E27FC236}">
                <a16:creationId xmlns:a16="http://schemas.microsoft.com/office/drawing/2014/main" xmlns="" id="{80219BD5-43D4-46A2-AAC4-83FDDF47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9809"/>
            <a:ext cx="934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ОПЕРЕЖАЮЩЕЕ КАДРОВОЕ ОБЕСПЕЧЕНИЕ</a:t>
            </a:r>
          </a:p>
          <a:p>
            <a:pPr eaLnBrk="1" hangingPunct="1"/>
            <a:r>
              <a:rPr lang="ru-RU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МАМАНДЫҒЫМ – БОЛАШАҒЫМ</a:t>
            </a:r>
          </a:p>
        </p:txBody>
      </p:sp>
      <p:grpSp>
        <p:nvGrpSpPr>
          <p:cNvPr id="32772" name="Группа 42">
            <a:extLst>
              <a:ext uri="{FF2B5EF4-FFF2-40B4-BE49-F238E27FC236}">
                <a16:creationId xmlns:a16="http://schemas.microsoft.com/office/drawing/2014/main" xmlns="" id="{EA1B79B2-8752-48E2-AEA6-DF3D4F1840FE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46050"/>
            <a:ext cx="2279650" cy="554038"/>
            <a:chOff x="7318113" y="205049"/>
            <a:chExt cx="1709047" cy="415464"/>
          </a:xfrm>
        </p:grpSpPr>
        <p:pic>
          <p:nvPicPr>
            <p:cNvPr id="32774" name="Google Shape;524;p100">
              <a:extLst>
                <a:ext uri="{FF2B5EF4-FFF2-40B4-BE49-F238E27FC236}">
                  <a16:creationId xmlns:a16="http://schemas.microsoft.com/office/drawing/2014/main" xmlns="" id="{2FCEFBC7-6188-4DF6-804B-80EF16F699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Google Shape;525;p100">
              <a:extLst>
                <a:ext uri="{FF2B5EF4-FFF2-40B4-BE49-F238E27FC236}">
                  <a16:creationId xmlns:a16="http://schemas.microsoft.com/office/drawing/2014/main" xmlns="" id="{0F03012B-F6CD-4161-96EB-CEAAD7A90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192" y="220524"/>
              <a:ext cx="1307968" cy="38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00" rIns="91433" bIns="457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kk-KZ" altLang="kk-KZ" sz="90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Tahoma" panose="020B0604030504040204" pitchFamily="34" charset="0"/>
                </a:rPr>
                <a:t>Министерство науки</a:t>
              </a:r>
              <a:endParaRPr lang="en-US" altLang="kk-KZ" sz="90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  <a:p>
              <a:r>
                <a:rPr lang="kk-KZ" altLang="kk-KZ" sz="90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Tahoma" panose="020B0604030504040204" pitchFamily="34" charset="0"/>
                </a:rPr>
                <a:t>и высшего образования </a:t>
              </a:r>
            </a:p>
            <a:p>
              <a:r>
                <a:rPr lang="kk-KZ" altLang="kk-KZ" sz="90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Tahoma" panose="020B0604030504040204" pitchFamily="34" charset="0"/>
                </a:rPr>
                <a:t>Республики Казахстан</a:t>
              </a:r>
            </a:p>
          </p:txBody>
        </p:sp>
      </p:grpSp>
      <p:sp>
        <p:nvSpPr>
          <p:cNvPr id="2" name="Google Shape;57;p2">
            <a:extLst>
              <a:ext uri="{FF2B5EF4-FFF2-40B4-BE49-F238E27FC236}">
                <a16:creationId xmlns:a16="http://schemas.microsoft.com/office/drawing/2014/main" xmlns="" id="{469ED12D-94FC-A8D0-8732-1AB3BC402346}"/>
              </a:ext>
            </a:extLst>
          </p:cNvPr>
          <p:cNvSpPr txBox="1"/>
          <p:nvPr/>
        </p:nvSpPr>
        <p:spPr>
          <a:xfrm>
            <a:off x="3582353" y="3695657"/>
            <a:ext cx="48698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ПРОФЕССИОНАЛЬНАЯ ОРИЕНТАЦИЯ</a:t>
            </a:r>
            <a:endParaRPr dirty="0"/>
          </a:p>
        </p:txBody>
      </p:sp>
      <p:sp>
        <p:nvSpPr>
          <p:cNvPr id="3" name="Google Shape;58;p2">
            <a:extLst>
              <a:ext uri="{FF2B5EF4-FFF2-40B4-BE49-F238E27FC236}">
                <a16:creationId xmlns:a16="http://schemas.microsoft.com/office/drawing/2014/main" xmlns="" id="{16CE8C5F-C0F1-36EB-680F-95FA61C1BC28}"/>
              </a:ext>
            </a:extLst>
          </p:cNvPr>
          <p:cNvSpPr/>
          <p:nvPr/>
        </p:nvSpPr>
        <p:spPr>
          <a:xfrm>
            <a:off x="3429058" y="4579891"/>
            <a:ext cx="798487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9;p2">
            <a:extLst>
              <a:ext uri="{FF2B5EF4-FFF2-40B4-BE49-F238E27FC236}">
                <a16:creationId xmlns:a16="http://schemas.microsoft.com/office/drawing/2014/main" xmlns="" id="{576161DE-B5DC-9635-593E-EAC52F67C185}"/>
              </a:ext>
            </a:extLst>
          </p:cNvPr>
          <p:cNvSpPr txBox="1"/>
          <p:nvPr/>
        </p:nvSpPr>
        <p:spPr>
          <a:xfrm>
            <a:off x="3572084" y="4647622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10%</a:t>
            </a:r>
            <a:endParaRPr dirty="0"/>
          </a:p>
        </p:txBody>
      </p:sp>
      <p:sp>
        <p:nvSpPr>
          <p:cNvPr id="5" name="Google Shape;60;p2">
            <a:extLst>
              <a:ext uri="{FF2B5EF4-FFF2-40B4-BE49-F238E27FC236}">
                <a16:creationId xmlns:a16="http://schemas.microsoft.com/office/drawing/2014/main" xmlns="" id="{A0C4B1BE-0EFC-0A2D-89D2-A91B9D418C48}"/>
              </a:ext>
            </a:extLst>
          </p:cNvPr>
          <p:cNvSpPr txBox="1"/>
          <p:nvPr/>
        </p:nvSpPr>
        <p:spPr>
          <a:xfrm>
            <a:off x="4330687" y="4638732"/>
            <a:ext cx="1510666" cy="2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учитывают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мнение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учителей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выборе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профессии</a:t>
            </a:r>
            <a:endParaRPr dirty="0"/>
          </a:p>
        </p:txBody>
      </p:sp>
      <p:sp>
        <p:nvSpPr>
          <p:cNvPr id="6" name="Google Shape;64;p2">
            <a:extLst>
              <a:ext uri="{FF2B5EF4-FFF2-40B4-BE49-F238E27FC236}">
                <a16:creationId xmlns:a16="http://schemas.microsoft.com/office/drawing/2014/main" xmlns="" id="{F712C826-6186-B733-6BCF-4F9CFDA709A7}"/>
              </a:ext>
            </a:extLst>
          </p:cNvPr>
          <p:cNvSpPr/>
          <p:nvPr/>
        </p:nvSpPr>
        <p:spPr>
          <a:xfrm>
            <a:off x="3425384" y="6029363"/>
            <a:ext cx="798485" cy="3767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5;p2">
            <a:extLst>
              <a:ext uri="{FF2B5EF4-FFF2-40B4-BE49-F238E27FC236}">
                <a16:creationId xmlns:a16="http://schemas.microsoft.com/office/drawing/2014/main" xmlns="" id="{F3F5F147-BD93-09ED-628E-D8E94F4229EF}"/>
              </a:ext>
            </a:extLst>
          </p:cNvPr>
          <p:cNvSpPr txBox="1"/>
          <p:nvPr/>
        </p:nvSpPr>
        <p:spPr>
          <a:xfrm>
            <a:off x="3503206" y="6093907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45%</a:t>
            </a:r>
            <a:endParaRPr/>
          </a:p>
        </p:txBody>
      </p:sp>
      <p:sp>
        <p:nvSpPr>
          <p:cNvPr id="8" name="Google Shape;66;p2">
            <a:extLst>
              <a:ext uri="{FF2B5EF4-FFF2-40B4-BE49-F238E27FC236}">
                <a16:creationId xmlns:a16="http://schemas.microsoft.com/office/drawing/2014/main" xmlns="" id="{8997E2A3-530E-A44E-0684-195162182021}"/>
              </a:ext>
            </a:extLst>
          </p:cNvPr>
          <p:cNvSpPr txBox="1"/>
          <p:nvPr/>
        </p:nvSpPr>
        <p:spPr>
          <a:xfrm>
            <a:off x="4338963" y="6029363"/>
            <a:ext cx="1579680" cy="51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знают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подходят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различным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профессиям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профессии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востребованы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больше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всего</a:t>
            </a:r>
            <a:endParaRPr dirty="0"/>
          </a:p>
        </p:txBody>
      </p:sp>
      <p:sp>
        <p:nvSpPr>
          <p:cNvPr id="9" name="Google Shape;67;p2">
            <a:extLst>
              <a:ext uri="{FF2B5EF4-FFF2-40B4-BE49-F238E27FC236}">
                <a16:creationId xmlns:a16="http://schemas.microsoft.com/office/drawing/2014/main" xmlns="" id="{CC866588-5B6D-8F34-F127-6AC24C3B0AB4}"/>
              </a:ext>
            </a:extLst>
          </p:cNvPr>
          <p:cNvSpPr txBox="1"/>
          <p:nvPr/>
        </p:nvSpPr>
        <p:spPr>
          <a:xfrm>
            <a:off x="4332385" y="5255686"/>
            <a:ext cx="10934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школьникам</a:t>
            </a:r>
            <a:r>
              <a:rPr lang="en-US" sz="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важны</a:t>
            </a:r>
            <a:endParaRPr dirty="0"/>
          </a:p>
        </p:txBody>
      </p:sp>
      <p:sp>
        <p:nvSpPr>
          <p:cNvPr id="10" name="Google Shape;69;p2">
            <a:extLst>
              <a:ext uri="{FF2B5EF4-FFF2-40B4-BE49-F238E27FC236}">
                <a16:creationId xmlns:a16="http://schemas.microsoft.com/office/drawing/2014/main" xmlns="" id="{A764B81D-A99F-EA9E-5A6C-F3F19C7B85D2}"/>
              </a:ext>
            </a:extLst>
          </p:cNvPr>
          <p:cNvSpPr txBox="1"/>
          <p:nvPr/>
        </p:nvSpPr>
        <p:spPr>
          <a:xfrm>
            <a:off x="4332385" y="5403705"/>
            <a:ext cx="1432561" cy="39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консультации с работниками  посещения предприятий  беседы с профориентаторами</a:t>
            </a:r>
            <a:endParaRPr/>
          </a:p>
        </p:txBody>
      </p:sp>
      <p:sp>
        <p:nvSpPr>
          <p:cNvPr id="11" name="Google Shape;70;p2">
            <a:extLst>
              <a:ext uri="{FF2B5EF4-FFF2-40B4-BE49-F238E27FC236}">
                <a16:creationId xmlns:a16="http://schemas.microsoft.com/office/drawing/2014/main" xmlns="" id="{C47294C6-2EF5-CD5E-CE73-F03B74D12C20}"/>
              </a:ext>
            </a:extLst>
          </p:cNvPr>
          <p:cNvSpPr/>
          <p:nvPr/>
        </p:nvSpPr>
        <p:spPr>
          <a:xfrm>
            <a:off x="3454761" y="5404013"/>
            <a:ext cx="798487" cy="3767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71;p2">
            <a:extLst>
              <a:ext uri="{FF2B5EF4-FFF2-40B4-BE49-F238E27FC236}">
                <a16:creationId xmlns:a16="http://schemas.microsoft.com/office/drawing/2014/main" xmlns="" id="{6A815FB5-66D2-3386-ABCB-BBC8D2B6743E}"/>
              </a:ext>
            </a:extLst>
          </p:cNvPr>
          <p:cNvSpPr txBox="1"/>
          <p:nvPr/>
        </p:nvSpPr>
        <p:spPr>
          <a:xfrm>
            <a:off x="3582353" y="5471744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50%</a:t>
            </a:r>
            <a:endParaRPr dirty="0"/>
          </a:p>
        </p:txBody>
      </p:sp>
      <p:sp>
        <p:nvSpPr>
          <p:cNvPr id="13" name="Google Shape;72;p2">
            <a:extLst>
              <a:ext uri="{FF2B5EF4-FFF2-40B4-BE49-F238E27FC236}">
                <a16:creationId xmlns:a16="http://schemas.microsoft.com/office/drawing/2014/main" xmlns="" id="{5F663951-C5AB-AF32-FA18-F556E40A13C2}"/>
              </a:ext>
            </a:extLst>
          </p:cNvPr>
          <p:cNvSpPr/>
          <p:nvPr/>
        </p:nvSpPr>
        <p:spPr>
          <a:xfrm>
            <a:off x="247750" y="4579891"/>
            <a:ext cx="798485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3;p2">
            <a:extLst>
              <a:ext uri="{FF2B5EF4-FFF2-40B4-BE49-F238E27FC236}">
                <a16:creationId xmlns:a16="http://schemas.microsoft.com/office/drawing/2014/main" xmlns="" id="{3EFE3E0E-5DAC-7598-7D86-33502E2C8E80}"/>
              </a:ext>
            </a:extLst>
          </p:cNvPr>
          <p:cNvSpPr txBox="1"/>
          <p:nvPr/>
        </p:nvSpPr>
        <p:spPr>
          <a:xfrm>
            <a:off x="375342" y="4647622"/>
            <a:ext cx="528320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18%</a:t>
            </a:r>
            <a:endParaRPr dirty="0"/>
          </a:p>
        </p:txBody>
      </p:sp>
      <p:sp>
        <p:nvSpPr>
          <p:cNvPr id="15" name="Google Shape;74;p2">
            <a:extLst>
              <a:ext uri="{FF2B5EF4-FFF2-40B4-BE49-F238E27FC236}">
                <a16:creationId xmlns:a16="http://schemas.microsoft.com/office/drawing/2014/main" xmlns="" id="{0CD6FA79-93B4-3A23-F624-443F84C509A3}"/>
              </a:ext>
            </a:extLst>
          </p:cNvPr>
          <p:cNvSpPr txBox="1"/>
          <p:nvPr/>
        </p:nvSpPr>
        <p:spPr>
          <a:xfrm>
            <a:off x="1106983" y="4638732"/>
            <a:ext cx="1639572" cy="2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планируют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развивать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карьеру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Павлодарской области</a:t>
            </a:r>
            <a:endParaRPr dirty="0"/>
          </a:p>
        </p:txBody>
      </p:sp>
      <p:sp>
        <p:nvSpPr>
          <p:cNvPr id="16" name="Google Shape;75;p2">
            <a:extLst>
              <a:ext uri="{FF2B5EF4-FFF2-40B4-BE49-F238E27FC236}">
                <a16:creationId xmlns:a16="http://schemas.microsoft.com/office/drawing/2014/main" xmlns="" id="{29277C9E-560F-BD29-5742-3431CCE584D0}"/>
              </a:ext>
            </a:extLst>
          </p:cNvPr>
          <p:cNvSpPr/>
          <p:nvPr/>
        </p:nvSpPr>
        <p:spPr>
          <a:xfrm>
            <a:off x="247750" y="5404013"/>
            <a:ext cx="798486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6;p2">
            <a:extLst>
              <a:ext uri="{FF2B5EF4-FFF2-40B4-BE49-F238E27FC236}">
                <a16:creationId xmlns:a16="http://schemas.microsoft.com/office/drawing/2014/main" xmlns="" id="{6B787E3C-2824-6BC0-71CF-1175F9CD17A1}"/>
              </a:ext>
            </a:extLst>
          </p:cNvPr>
          <p:cNvSpPr txBox="1"/>
          <p:nvPr/>
        </p:nvSpPr>
        <p:spPr>
          <a:xfrm>
            <a:off x="375342" y="5471744"/>
            <a:ext cx="528320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63%</a:t>
            </a:r>
            <a:endParaRPr dirty="0"/>
          </a:p>
        </p:txBody>
      </p:sp>
      <p:sp>
        <p:nvSpPr>
          <p:cNvPr id="18" name="Google Shape;77;p2">
            <a:extLst>
              <a:ext uri="{FF2B5EF4-FFF2-40B4-BE49-F238E27FC236}">
                <a16:creationId xmlns:a16="http://schemas.microsoft.com/office/drawing/2014/main" xmlns="" id="{6BBE3C97-BCB3-0AA1-C681-8A2AB1C91C18}"/>
              </a:ext>
            </a:extLst>
          </p:cNvPr>
          <p:cNvSpPr txBox="1"/>
          <p:nvPr/>
        </p:nvSpPr>
        <p:spPr>
          <a:xfrm>
            <a:off x="1110066" y="5462854"/>
            <a:ext cx="1795147" cy="2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хотят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учиться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ВУЗах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пределами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Павлодарской области</a:t>
            </a:r>
            <a:endParaRPr dirty="0"/>
          </a:p>
        </p:txBody>
      </p:sp>
      <p:sp>
        <p:nvSpPr>
          <p:cNvPr id="19" name="Google Shape;78;p2">
            <a:extLst>
              <a:ext uri="{FF2B5EF4-FFF2-40B4-BE49-F238E27FC236}">
                <a16:creationId xmlns:a16="http://schemas.microsoft.com/office/drawing/2014/main" xmlns="" id="{585AD074-37DD-00B8-AFCC-D979E0CBC358}"/>
              </a:ext>
            </a:extLst>
          </p:cNvPr>
          <p:cNvSpPr/>
          <p:nvPr/>
        </p:nvSpPr>
        <p:spPr>
          <a:xfrm>
            <a:off x="265714" y="6114384"/>
            <a:ext cx="798485" cy="376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9;p2">
            <a:extLst>
              <a:ext uri="{FF2B5EF4-FFF2-40B4-BE49-F238E27FC236}">
                <a16:creationId xmlns:a16="http://schemas.microsoft.com/office/drawing/2014/main" xmlns="" id="{90B9A7D4-DFD6-1D91-4DA2-203598CD100B}"/>
              </a:ext>
            </a:extLst>
          </p:cNvPr>
          <p:cNvSpPr txBox="1"/>
          <p:nvPr/>
        </p:nvSpPr>
        <p:spPr>
          <a:xfrm>
            <a:off x="370583" y="6224156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19%</a:t>
            </a:r>
            <a:endParaRPr dirty="0"/>
          </a:p>
        </p:txBody>
      </p:sp>
      <p:sp>
        <p:nvSpPr>
          <p:cNvPr id="21" name="Google Shape;80;p2">
            <a:extLst>
              <a:ext uri="{FF2B5EF4-FFF2-40B4-BE49-F238E27FC236}">
                <a16:creationId xmlns:a16="http://schemas.microsoft.com/office/drawing/2014/main" xmlns="" id="{E1EC36A7-7106-FD85-E307-9D8BE01E94BB}"/>
              </a:ext>
            </a:extLst>
          </p:cNvPr>
          <p:cNvSpPr txBox="1"/>
          <p:nvPr/>
        </p:nvSpPr>
        <p:spPr>
          <a:xfrm>
            <a:off x="1102226" y="6224879"/>
            <a:ext cx="2009776" cy="2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 не удовлетворены процессом  профориентации в школах</a:t>
            </a:r>
            <a:endParaRPr/>
          </a:p>
        </p:txBody>
      </p:sp>
      <p:sp>
        <p:nvSpPr>
          <p:cNvPr id="22" name="Google Shape;81;p2">
            <a:extLst>
              <a:ext uri="{FF2B5EF4-FFF2-40B4-BE49-F238E27FC236}">
                <a16:creationId xmlns:a16="http://schemas.microsoft.com/office/drawing/2014/main" xmlns="" id="{85852C05-267A-A8E3-DC40-96A033975AFB}"/>
              </a:ext>
            </a:extLst>
          </p:cNvPr>
          <p:cNvSpPr txBox="1"/>
          <p:nvPr/>
        </p:nvSpPr>
        <p:spPr>
          <a:xfrm>
            <a:off x="6239402" y="4164270"/>
            <a:ext cx="25177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1600"/>
              <a:buFont typeface="Tahoma"/>
              <a:buNone/>
            </a:pPr>
            <a:r>
              <a:rPr lang="en-US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Мангистауская</a:t>
            </a:r>
            <a:r>
              <a:rPr lang="en-US" sz="1600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область</a:t>
            </a:r>
            <a:endParaRPr sz="1600" b="1" dirty="0">
              <a:solidFill>
                <a:srgbClr val="1E4E7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3" name="Google Shape;82;p2">
            <a:extLst>
              <a:ext uri="{FF2B5EF4-FFF2-40B4-BE49-F238E27FC236}">
                <a16:creationId xmlns:a16="http://schemas.microsoft.com/office/drawing/2014/main" xmlns="" id="{3894498B-FA2E-CA92-5472-5064F57E93F5}"/>
              </a:ext>
            </a:extLst>
          </p:cNvPr>
          <p:cNvSpPr/>
          <p:nvPr/>
        </p:nvSpPr>
        <p:spPr>
          <a:xfrm>
            <a:off x="9599834" y="4579891"/>
            <a:ext cx="798485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83;p2">
            <a:extLst>
              <a:ext uri="{FF2B5EF4-FFF2-40B4-BE49-F238E27FC236}">
                <a16:creationId xmlns:a16="http://schemas.microsoft.com/office/drawing/2014/main" xmlns="" id="{7C6A4BE3-F459-6754-3D91-33C60CCC4264}"/>
              </a:ext>
            </a:extLst>
          </p:cNvPr>
          <p:cNvSpPr txBox="1"/>
          <p:nvPr/>
        </p:nvSpPr>
        <p:spPr>
          <a:xfrm>
            <a:off x="9727424" y="4647622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34%</a:t>
            </a:r>
            <a:endParaRPr/>
          </a:p>
        </p:txBody>
      </p:sp>
      <p:sp>
        <p:nvSpPr>
          <p:cNvPr id="25" name="Google Shape;84;p2">
            <a:extLst>
              <a:ext uri="{FF2B5EF4-FFF2-40B4-BE49-F238E27FC236}">
                <a16:creationId xmlns:a16="http://schemas.microsoft.com/office/drawing/2014/main" xmlns="" id="{B84C445B-B4A2-EC22-9F98-6F49B452BE1E}"/>
              </a:ext>
            </a:extLst>
          </p:cNvPr>
          <p:cNvSpPr txBox="1"/>
          <p:nvPr/>
        </p:nvSpPr>
        <p:spPr>
          <a:xfrm>
            <a:off x="10446582" y="4509944"/>
            <a:ext cx="1496460" cy="65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знают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подходят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различным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профессиям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профессии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востребованы</a:t>
            </a:r>
            <a:endParaRPr dirty="0"/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больше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всего</a:t>
            </a:r>
            <a:endParaRPr dirty="0"/>
          </a:p>
        </p:txBody>
      </p:sp>
      <p:sp>
        <p:nvSpPr>
          <p:cNvPr id="26" name="Google Shape;88;p2">
            <a:extLst>
              <a:ext uri="{FF2B5EF4-FFF2-40B4-BE49-F238E27FC236}">
                <a16:creationId xmlns:a16="http://schemas.microsoft.com/office/drawing/2014/main" xmlns="" id="{5FDCAA6E-4179-3AD4-5503-79B985FB92F5}"/>
              </a:ext>
            </a:extLst>
          </p:cNvPr>
          <p:cNvSpPr/>
          <p:nvPr/>
        </p:nvSpPr>
        <p:spPr>
          <a:xfrm>
            <a:off x="9602039" y="5404013"/>
            <a:ext cx="798485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89;p2">
            <a:extLst>
              <a:ext uri="{FF2B5EF4-FFF2-40B4-BE49-F238E27FC236}">
                <a16:creationId xmlns:a16="http://schemas.microsoft.com/office/drawing/2014/main" xmlns="" id="{0E65AFAC-BD39-D7C3-7DFA-2A53B054F896}"/>
              </a:ext>
            </a:extLst>
          </p:cNvPr>
          <p:cNvSpPr txBox="1"/>
          <p:nvPr/>
        </p:nvSpPr>
        <p:spPr>
          <a:xfrm>
            <a:off x="9729628" y="5471744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22%</a:t>
            </a:r>
            <a:endParaRPr/>
          </a:p>
        </p:txBody>
      </p:sp>
      <p:sp>
        <p:nvSpPr>
          <p:cNvPr id="28" name="Google Shape;90;p2">
            <a:extLst>
              <a:ext uri="{FF2B5EF4-FFF2-40B4-BE49-F238E27FC236}">
                <a16:creationId xmlns:a16="http://schemas.microsoft.com/office/drawing/2014/main" xmlns="" id="{CCC2FA33-C18A-5E46-157C-5F1A916CF9A3}"/>
              </a:ext>
            </a:extLst>
          </p:cNvPr>
          <p:cNvSpPr/>
          <p:nvPr/>
        </p:nvSpPr>
        <p:spPr>
          <a:xfrm>
            <a:off x="6239402" y="4579891"/>
            <a:ext cx="798486" cy="3767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1;p2">
            <a:extLst>
              <a:ext uri="{FF2B5EF4-FFF2-40B4-BE49-F238E27FC236}">
                <a16:creationId xmlns:a16="http://schemas.microsoft.com/office/drawing/2014/main" xmlns="" id="{63BFFD63-98A9-A39A-DE43-3A970815DDB3}"/>
              </a:ext>
            </a:extLst>
          </p:cNvPr>
          <p:cNvSpPr txBox="1"/>
          <p:nvPr/>
        </p:nvSpPr>
        <p:spPr>
          <a:xfrm>
            <a:off x="6366993" y="4647622"/>
            <a:ext cx="52832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35%</a:t>
            </a:r>
            <a:endParaRPr/>
          </a:p>
        </p:txBody>
      </p:sp>
      <p:sp>
        <p:nvSpPr>
          <p:cNvPr id="30" name="Google Shape;92;p2">
            <a:extLst>
              <a:ext uri="{FF2B5EF4-FFF2-40B4-BE49-F238E27FC236}">
                <a16:creationId xmlns:a16="http://schemas.microsoft.com/office/drawing/2014/main" xmlns="" id="{2610D574-E9A4-51A6-C6DA-70954703B9D6}"/>
              </a:ext>
            </a:extLst>
          </p:cNvPr>
          <p:cNvSpPr txBox="1"/>
          <p:nvPr/>
        </p:nvSpPr>
        <p:spPr>
          <a:xfrm>
            <a:off x="7098636" y="4572692"/>
            <a:ext cx="201803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учеников не планируют продолжать  обучение после окончания школы в своей  регионе</a:t>
            </a:r>
            <a:endParaRPr/>
          </a:p>
        </p:txBody>
      </p:sp>
      <p:sp>
        <p:nvSpPr>
          <p:cNvPr id="31" name="Google Shape;93;p2">
            <a:extLst>
              <a:ext uri="{FF2B5EF4-FFF2-40B4-BE49-F238E27FC236}">
                <a16:creationId xmlns:a16="http://schemas.microsoft.com/office/drawing/2014/main" xmlns="" id="{CC571944-1ADA-657C-C149-EB3D7FBB1800}"/>
              </a:ext>
            </a:extLst>
          </p:cNvPr>
          <p:cNvSpPr/>
          <p:nvPr/>
        </p:nvSpPr>
        <p:spPr>
          <a:xfrm>
            <a:off x="6276755" y="5399394"/>
            <a:ext cx="791688" cy="386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4;p2">
            <a:extLst>
              <a:ext uri="{FF2B5EF4-FFF2-40B4-BE49-F238E27FC236}">
                <a16:creationId xmlns:a16="http://schemas.microsoft.com/office/drawing/2014/main" xmlns="" id="{F615CFC9-7F80-A679-0C33-E63D1D827645}"/>
              </a:ext>
            </a:extLst>
          </p:cNvPr>
          <p:cNvSpPr txBox="1"/>
          <p:nvPr/>
        </p:nvSpPr>
        <p:spPr>
          <a:xfrm>
            <a:off x="6402045" y="5468785"/>
            <a:ext cx="523823" cy="24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48%</a:t>
            </a:r>
            <a:endParaRPr dirty="0"/>
          </a:p>
        </p:txBody>
      </p:sp>
      <p:sp>
        <p:nvSpPr>
          <p:cNvPr id="33" name="Google Shape;95;p2">
            <a:extLst>
              <a:ext uri="{FF2B5EF4-FFF2-40B4-BE49-F238E27FC236}">
                <a16:creationId xmlns:a16="http://schemas.microsoft.com/office/drawing/2014/main" xmlns="" id="{394DF6C2-836F-E5E8-7E00-1E28EF702E34}"/>
              </a:ext>
            </a:extLst>
          </p:cNvPr>
          <p:cNvSpPr txBox="1"/>
          <p:nvPr/>
        </p:nvSpPr>
        <p:spPr>
          <a:xfrm>
            <a:off x="7147580" y="5459677"/>
            <a:ext cx="1782380" cy="2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школьников выбирают профессию по  интересам</a:t>
            </a:r>
            <a:endParaRPr/>
          </a:p>
        </p:txBody>
      </p:sp>
      <p:sp>
        <p:nvSpPr>
          <p:cNvPr id="34" name="Google Shape;96;p2">
            <a:extLst>
              <a:ext uri="{FF2B5EF4-FFF2-40B4-BE49-F238E27FC236}">
                <a16:creationId xmlns:a16="http://schemas.microsoft.com/office/drawing/2014/main" xmlns="" id="{1EEBDF81-8D63-11A3-852E-78251D46E096}"/>
              </a:ext>
            </a:extLst>
          </p:cNvPr>
          <p:cNvSpPr/>
          <p:nvPr/>
        </p:nvSpPr>
        <p:spPr>
          <a:xfrm>
            <a:off x="6273356" y="6110666"/>
            <a:ext cx="798486" cy="3767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01" y="0"/>
                </a:moveTo>
                <a:lnTo>
                  <a:pt x="1699" y="0"/>
                </a:lnTo>
                <a:lnTo>
                  <a:pt x="1037" y="283"/>
                </a:lnTo>
                <a:lnTo>
                  <a:pt x="498" y="1054"/>
                </a:lnTo>
                <a:lnTo>
                  <a:pt x="133" y="2199"/>
                </a:lnTo>
                <a:lnTo>
                  <a:pt x="0" y="3600"/>
                </a:lnTo>
                <a:lnTo>
                  <a:pt x="0" y="18000"/>
                </a:lnTo>
                <a:lnTo>
                  <a:pt x="133" y="19401"/>
                </a:lnTo>
                <a:lnTo>
                  <a:pt x="498" y="20546"/>
                </a:lnTo>
                <a:lnTo>
                  <a:pt x="1037" y="21317"/>
                </a:lnTo>
                <a:lnTo>
                  <a:pt x="1699" y="21600"/>
                </a:lnTo>
                <a:lnTo>
                  <a:pt x="19901" y="21600"/>
                </a:lnTo>
                <a:lnTo>
                  <a:pt x="20563" y="21317"/>
                </a:lnTo>
                <a:lnTo>
                  <a:pt x="21102" y="20546"/>
                </a:lnTo>
                <a:lnTo>
                  <a:pt x="214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467" y="2199"/>
                </a:lnTo>
                <a:lnTo>
                  <a:pt x="21102" y="1054"/>
                </a:lnTo>
                <a:lnTo>
                  <a:pt x="20563" y="283"/>
                </a:lnTo>
                <a:lnTo>
                  <a:pt x="1990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97;p2">
            <a:extLst>
              <a:ext uri="{FF2B5EF4-FFF2-40B4-BE49-F238E27FC236}">
                <a16:creationId xmlns:a16="http://schemas.microsoft.com/office/drawing/2014/main" xmlns="" id="{222F84E3-D991-36F5-2EF0-854BB29698F7}"/>
              </a:ext>
            </a:extLst>
          </p:cNvPr>
          <p:cNvSpPr txBox="1"/>
          <p:nvPr/>
        </p:nvSpPr>
        <p:spPr>
          <a:xfrm>
            <a:off x="6416254" y="6174526"/>
            <a:ext cx="398781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3%</a:t>
            </a:r>
            <a:endParaRPr/>
          </a:p>
        </p:txBody>
      </p:sp>
      <p:sp>
        <p:nvSpPr>
          <p:cNvPr id="36" name="Google Shape;98;p2">
            <a:extLst>
              <a:ext uri="{FF2B5EF4-FFF2-40B4-BE49-F238E27FC236}">
                <a16:creationId xmlns:a16="http://schemas.microsoft.com/office/drawing/2014/main" xmlns="" id="{A255E043-C616-39B0-9853-BDCB1DBAF866}"/>
              </a:ext>
            </a:extLst>
          </p:cNvPr>
          <p:cNvSpPr txBox="1"/>
          <p:nvPr/>
        </p:nvSpPr>
        <p:spPr>
          <a:xfrm>
            <a:off x="7147896" y="6175248"/>
            <a:ext cx="1813561" cy="2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учитывает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мнение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учителей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выборе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профессии</a:t>
            </a:r>
            <a:endParaRPr dirty="0"/>
          </a:p>
        </p:txBody>
      </p:sp>
      <p:cxnSp>
        <p:nvCxnSpPr>
          <p:cNvPr id="37" name="Google Shape;99;p2">
            <a:extLst>
              <a:ext uri="{FF2B5EF4-FFF2-40B4-BE49-F238E27FC236}">
                <a16:creationId xmlns:a16="http://schemas.microsoft.com/office/drawing/2014/main" xmlns="" id="{3E4DF1A7-0BB1-E0DC-9E5F-DC9633B99E00}"/>
              </a:ext>
            </a:extLst>
          </p:cNvPr>
          <p:cNvCxnSpPr/>
          <p:nvPr/>
        </p:nvCxnSpPr>
        <p:spPr>
          <a:xfrm>
            <a:off x="6095999" y="4287380"/>
            <a:ext cx="1" cy="2617998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" name="Google Shape;100;p2">
            <a:extLst>
              <a:ext uri="{FF2B5EF4-FFF2-40B4-BE49-F238E27FC236}">
                <a16:creationId xmlns:a16="http://schemas.microsoft.com/office/drawing/2014/main" xmlns="" id="{9DE25392-9B37-BA4E-84E4-36C42B633DDB}"/>
              </a:ext>
            </a:extLst>
          </p:cNvPr>
          <p:cNvSpPr txBox="1"/>
          <p:nvPr/>
        </p:nvSpPr>
        <p:spPr>
          <a:xfrm>
            <a:off x="10458818" y="5396814"/>
            <a:ext cx="1159511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ucida Sans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Lucida Sans"/>
                <a:ea typeface="Lucida Sans"/>
                <a:cs typeface="Arial" panose="020B0604020202020204" pitchFamily="34" charset="0"/>
                <a:sym typeface="Lucida Sans"/>
              </a:rPr>
              <a:t>пользуются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Arial" panose="020B0604020202020204" pitchFamily="34" charset="0"/>
                <a:sym typeface="Lucida Sans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Lucida Sans"/>
                <a:ea typeface="Lucida Sans"/>
                <a:cs typeface="Arial" panose="020B0604020202020204" pitchFamily="34" charset="0"/>
                <a:sym typeface="Lucida Sans"/>
              </a:rPr>
              <a:t>профориентационными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Arial" panose="020B0604020202020204" pitchFamily="34" charset="0"/>
                <a:sym typeface="Lucida Sans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Lucida Sans"/>
                <a:ea typeface="Lucida Sans"/>
                <a:cs typeface="Arial" panose="020B0604020202020204" pitchFamily="34" charset="0"/>
                <a:sym typeface="Lucida Sans"/>
              </a:rPr>
              <a:t>тестами</a:t>
            </a:r>
            <a:endParaRPr dirty="0"/>
          </a:p>
        </p:txBody>
      </p:sp>
      <p:sp>
        <p:nvSpPr>
          <p:cNvPr id="39" name="Google Shape;101;p2">
            <a:extLst>
              <a:ext uri="{FF2B5EF4-FFF2-40B4-BE49-F238E27FC236}">
                <a16:creationId xmlns:a16="http://schemas.microsoft.com/office/drawing/2014/main" xmlns="" id="{BFC62FA7-3727-C203-33F9-3BE257ADA97A}"/>
              </a:ext>
            </a:extLst>
          </p:cNvPr>
          <p:cNvSpPr txBox="1"/>
          <p:nvPr/>
        </p:nvSpPr>
        <p:spPr>
          <a:xfrm>
            <a:off x="9635859" y="5947575"/>
            <a:ext cx="2333626" cy="76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Школьникам</a:t>
            </a:r>
            <a:r>
              <a:rPr lang="en-US" sz="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хватает</a:t>
            </a:r>
            <a:r>
              <a:rPr lang="en-US" sz="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информации</a:t>
            </a:r>
            <a:endParaRPr dirty="0"/>
          </a:p>
          <a:p>
            <a:pPr marL="153035" marR="0" lvl="0" indent="-140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Char char="-"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профессии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востребованы</a:t>
            </a:r>
            <a:endParaRPr dirty="0"/>
          </a:p>
          <a:p>
            <a:pPr marL="153035" marR="0" lvl="0" indent="-140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Char char="-"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профессии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существуют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мире</a:t>
            </a:r>
            <a:endParaRPr dirty="0"/>
          </a:p>
          <a:p>
            <a:pPr marL="153035" marR="0" lvl="0" indent="-140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Char char="-"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оценить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свои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способности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возможности</a:t>
            </a:r>
            <a:endParaRPr dirty="0"/>
          </a:p>
          <a:p>
            <a:pPr marL="153035" marR="274954" lvl="0" indent="-14097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Char char="-"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Содержание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условия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труда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отдельных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профессий</a:t>
            </a:r>
            <a:endParaRPr dirty="0"/>
          </a:p>
        </p:txBody>
      </p:sp>
      <p:sp>
        <p:nvSpPr>
          <p:cNvPr id="40" name="Google Shape;57;p2">
            <a:extLst>
              <a:ext uri="{FF2B5EF4-FFF2-40B4-BE49-F238E27FC236}">
                <a16:creationId xmlns:a16="http://schemas.microsoft.com/office/drawing/2014/main" xmlns="" id="{61DDEAF8-F19D-23D7-A2DB-29E7E6B7DCCC}"/>
              </a:ext>
            </a:extLst>
          </p:cNvPr>
          <p:cNvSpPr txBox="1"/>
          <p:nvPr/>
        </p:nvSpPr>
        <p:spPr>
          <a:xfrm>
            <a:off x="321588" y="924249"/>
            <a:ext cx="2629984" cy="3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1859C"/>
              </a:buClr>
              <a:buSzPts val="1600"/>
              <a:buFont typeface="Tahoma"/>
              <a:buNone/>
            </a:pPr>
            <a:r>
              <a:rPr lang="ru-RU" sz="1600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en-US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авлодарская</a:t>
            </a:r>
            <a:r>
              <a:rPr lang="en-US" sz="1600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область</a:t>
            </a:r>
            <a:endParaRPr sz="1600" b="1" dirty="0">
              <a:solidFill>
                <a:srgbClr val="1E4E7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1" name="Google Shape;57;p2">
            <a:extLst>
              <a:ext uri="{FF2B5EF4-FFF2-40B4-BE49-F238E27FC236}">
                <a16:creationId xmlns:a16="http://schemas.microsoft.com/office/drawing/2014/main" xmlns="" id="{371BB86C-4B02-183B-4F5E-573941AF8B79}"/>
              </a:ext>
            </a:extLst>
          </p:cNvPr>
          <p:cNvSpPr txBox="1"/>
          <p:nvPr/>
        </p:nvSpPr>
        <p:spPr>
          <a:xfrm>
            <a:off x="5452272" y="901520"/>
            <a:ext cx="2629984" cy="3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12700">
              <a:spcBef>
                <a:spcPts val="1100"/>
              </a:spcBef>
              <a:buClr>
                <a:srgbClr val="31859C"/>
              </a:buClr>
              <a:buSzPts val="1600"/>
            </a:pPr>
            <a:r>
              <a:rPr lang="ru-RU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Мангистауская</a:t>
            </a:r>
            <a:r>
              <a:rPr lang="ru-RU" sz="1600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dirty="0" err="1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область</a:t>
            </a:r>
            <a:endParaRPr sz="1600" b="1" dirty="0">
              <a:solidFill>
                <a:srgbClr val="1E4E7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2" name="Google Shape;57;p2">
            <a:extLst>
              <a:ext uri="{FF2B5EF4-FFF2-40B4-BE49-F238E27FC236}">
                <a16:creationId xmlns:a16="http://schemas.microsoft.com/office/drawing/2014/main" xmlns="" id="{C484F96F-F846-1DF3-29F8-5D35BE8AD4B6}"/>
              </a:ext>
            </a:extLst>
          </p:cNvPr>
          <p:cNvSpPr txBox="1"/>
          <p:nvPr/>
        </p:nvSpPr>
        <p:spPr>
          <a:xfrm>
            <a:off x="9920891" y="864945"/>
            <a:ext cx="1524786" cy="3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>
              <a:spcBef>
                <a:spcPts val="1100"/>
              </a:spcBef>
              <a:buClr>
                <a:srgbClr val="31859C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г. Астана</a:t>
            </a:r>
            <a:endParaRPr sz="1600" b="1" dirty="0">
              <a:solidFill>
                <a:srgbClr val="1E4E79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6E1071E-DFA3-82EF-105F-EBA69124A363}"/>
              </a:ext>
            </a:extLst>
          </p:cNvPr>
          <p:cNvCxnSpPr/>
          <p:nvPr/>
        </p:nvCxnSpPr>
        <p:spPr>
          <a:xfrm flipH="1">
            <a:off x="4553416" y="1046662"/>
            <a:ext cx="1" cy="2297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F508E7AA-9691-7CF4-E327-E8ED4F6CD8A4}"/>
              </a:ext>
            </a:extLst>
          </p:cNvPr>
          <p:cNvCxnSpPr/>
          <p:nvPr/>
        </p:nvCxnSpPr>
        <p:spPr>
          <a:xfrm>
            <a:off x="8961457" y="1046662"/>
            <a:ext cx="0" cy="243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87;p2">
            <a:extLst>
              <a:ext uri="{FF2B5EF4-FFF2-40B4-BE49-F238E27FC236}">
                <a16:creationId xmlns:a16="http://schemas.microsoft.com/office/drawing/2014/main" xmlns="" id="{45AE6A08-F49A-B450-37EA-A8BA484B67D9}"/>
              </a:ext>
            </a:extLst>
          </p:cNvPr>
          <p:cNvSpPr txBox="1"/>
          <p:nvPr/>
        </p:nvSpPr>
        <p:spPr>
          <a:xfrm>
            <a:off x="131694" y="1571710"/>
            <a:ext cx="1145113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отрасли</a:t>
            </a:r>
            <a:endParaRPr sz="1400" dirty="0"/>
          </a:p>
        </p:txBody>
      </p:sp>
      <p:sp>
        <p:nvSpPr>
          <p:cNvPr id="46" name="Google Shape;87;p2">
            <a:extLst>
              <a:ext uri="{FF2B5EF4-FFF2-40B4-BE49-F238E27FC236}">
                <a16:creationId xmlns:a16="http://schemas.microsoft.com/office/drawing/2014/main" xmlns="" id="{E837DEDA-7C08-2402-84DA-95FD130C0298}"/>
              </a:ext>
            </a:extLst>
          </p:cNvPr>
          <p:cNvSpPr txBox="1"/>
          <p:nvPr/>
        </p:nvSpPr>
        <p:spPr>
          <a:xfrm>
            <a:off x="1268104" y="1571710"/>
            <a:ext cx="1547918" cy="76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40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ерспективных профессий</a:t>
            </a:r>
            <a:endParaRPr sz="1400" dirty="0"/>
          </a:p>
        </p:txBody>
      </p:sp>
      <p:sp>
        <p:nvSpPr>
          <p:cNvPr id="47" name="Google Shape;87;p2">
            <a:extLst>
              <a:ext uri="{FF2B5EF4-FFF2-40B4-BE49-F238E27FC236}">
                <a16:creationId xmlns:a16="http://schemas.microsoft.com/office/drawing/2014/main" xmlns="" id="{F82C0B2F-660E-4009-B025-A70BD339B331}"/>
              </a:ext>
            </a:extLst>
          </p:cNvPr>
          <p:cNvSpPr txBox="1"/>
          <p:nvPr/>
        </p:nvSpPr>
        <p:spPr>
          <a:xfrm>
            <a:off x="3076878" y="1571710"/>
            <a:ext cx="1476538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25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 err="1">
                <a:latin typeface="Tahoma"/>
                <a:ea typeface="Tahoma"/>
                <a:cs typeface="Tahoma"/>
                <a:sym typeface="Tahoma"/>
              </a:rPr>
              <a:t>о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браз.программ</a:t>
            </a:r>
            <a:endParaRPr sz="1400" dirty="0"/>
          </a:p>
        </p:txBody>
      </p:sp>
      <p:sp>
        <p:nvSpPr>
          <p:cNvPr id="48" name="Google Shape;87;p2">
            <a:extLst>
              <a:ext uri="{FF2B5EF4-FFF2-40B4-BE49-F238E27FC236}">
                <a16:creationId xmlns:a16="http://schemas.microsoft.com/office/drawing/2014/main" xmlns="" id="{59AA9217-A19E-898A-F636-B4749A676328}"/>
              </a:ext>
            </a:extLst>
          </p:cNvPr>
          <p:cNvSpPr txBox="1"/>
          <p:nvPr/>
        </p:nvSpPr>
        <p:spPr>
          <a:xfrm>
            <a:off x="91470" y="2557670"/>
            <a:ext cx="1145113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338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</a:t>
            </a:r>
            <a:endParaRPr sz="1400" dirty="0"/>
          </a:p>
        </p:txBody>
      </p:sp>
      <p:sp>
        <p:nvSpPr>
          <p:cNvPr id="49" name="Google Shape;87;p2">
            <a:extLst>
              <a:ext uri="{FF2B5EF4-FFF2-40B4-BE49-F238E27FC236}">
                <a16:creationId xmlns:a16="http://schemas.microsoft.com/office/drawing/2014/main" xmlns="" id="{59DE3627-F5C9-2AF7-7CC4-C184C90F9094}"/>
              </a:ext>
            </a:extLst>
          </p:cNvPr>
          <p:cNvSpPr txBox="1"/>
          <p:nvPr/>
        </p:nvSpPr>
        <p:spPr>
          <a:xfrm>
            <a:off x="1403654" y="2557670"/>
            <a:ext cx="1547918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27005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учащихся</a:t>
            </a:r>
            <a:endParaRPr sz="1400" dirty="0"/>
          </a:p>
        </p:txBody>
      </p:sp>
      <p:sp>
        <p:nvSpPr>
          <p:cNvPr id="50" name="Google Shape;87;p2">
            <a:extLst>
              <a:ext uri="{FF2B5EF4-FFF2-40B4-BE49-F238E27FC236}">
                <a16:creationId xmlns:a16="http://schemas.microsoft.com/office/drawing/2014/main" xmlns="" id="{6F3FE469-0DA9-5113-3E88-8AA8029F0FBF}"/>
              </a:ext>
            </a:extLst>
          </p:cNvPr>
          <p:cNvSpPr txBox="1"/>
          <p:nvPr/>
        </p:nvSpPr>
        <p:spPr>
          <a:xfrm>
            <a:off x="3112002" y="2557670"/>
            <a:ext cx="1145113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82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охват</a:t>
            </a:r>
            <a:endParaRPr sz="1400" dirty="0"/>
          </a:p>
        </p:txBody>
      </p:sp>
      <p:sp>
        <p:nvSpPr>
          <p:cNvPr id="51" name="Google Shape;87;p2">
            <a:extLst>
              <a:ext uri="{FF2B5EF4-FFF2-40B4-BE49-F238E27FC236}">
                <a16:creationId xmlns:a16="http://schemas.microsoft.com/office/drawing/2014/main" xmlns="" id="{4DA47135-5B14-478C-B836-E6F4124F3730}"/>
              </a:ext>
            </a:extLst>
          </p:cNvPr>
          <p:cNvSpPr txBox="1"/>
          <p:nvPr/>
        </p:nvSpPr>
        <p:spPr>
          <a:xfrm>
            <a:off x="4576541" y="1571710"/>
            <a:ext cx="1145113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lang="ru-RU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отрасли</a:t>
            </a:r>
            <a:endParaRPr sz="1400" dirty="0"/>
          </a:p>
        </p:txBody>
      </p:sp>
      <p:sp>
        <p:nvSpPr>
          <p:cNvPr id="52" name="Google Shape;87;p2">
            <a:extLst>
              <a:ext uri="{FF2B5EF4-FFF2-40B4-BE49-F238E27FC236}">
                <a16:creationId xmlns:a16="http://schemas.microsoft.com/office/drawing/2014/main" xmlns="" id="{A45F552D-CB0E-FF9A-11F1-7238BCFF787E}"/>
              </a:ext>
            </a:extLst>
          </p:cNvPr>
          <p:cNvSpPr txBox="1"/>
          <p:nvPr/>
        </p:nvSpPr>
        <p:spPr>
          <a:xfrm>
            <a:off x="5908362" y="1571710"/>
            <a:ext cx="1547918" cy="76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39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ерспективных профессий</a:t>
            </a:r>
            <a:endParaRPr sz="1400" dirty="0"/>
          </a:p>
        </p:txBody>
      </p:sp>
      <p:sp>
        <p:nvSpPr>
          <p:cNvPr id="53" name="Google Shape;87;p2">
            <a:extLst>
              <a:ext uri="{FF2B5EF4-FFF2-40B4-BE49-F238E27FC236}">
                <a16:creationId xmlns:a16="http://schemas.microsoft.com/office/drawing/2014/main" xmlns="" id="{C1739AFA-4E36-5BAD-CA4A-F4E900DF1F20}"/>
              </a:ext>
            </a:extLst>
          </p:cNvPr>
          <p:cNvSpPr txBox="1"/>
          <p:nvPr/>
        </p:nvSpPr>
        <p:spPr>
          <a:xfrm>
            <a:off x="4633680" y="2557670"/>
            <a:ext cx="1115452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133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школ</a:t>
            </a:r>
            <a:endParaRPr sz="1400" dirty="0"/>
          </a:p>
        </p:txBody>
      </p:sp>
      <p:sp>
        <p:nvSpPr>
          <p:cNvPr id="54" name="Google Shape;87;p2">
            <a:extLst>
              <a:ext uri="{FF2B5EF4-FFF2-40B4-BE49-F238E27FC236}">
                <a16:creationId xmlns:a16="http://schemas.microsoft.com/office/drawing/2014/main" xmlns="" id="{15F6E543-800C-588F-0A60-7A3F3835FEC5}"/>
              </a:ext>
            </a:extLst>
          </p:cNvPr>
          <p:cNvSpPr txBox="1"/>
          <p:nvPr/>
        </p:nvSpPr>
        <p:spPr>
          <a:xfrm>
            <a:off x="5721654" y="2557670"/>
            <a:ext cx="1547918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11 177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учащихся</a:t>
            </a:r>
            <a:endParaRPr sz="1400" dirty="0"/>
          </a:p>
        </p:txBody>
      </p:sp>
      <p:sp>
        <p:nvSpPr>
          <p:cNvPr id="55" name="Google Shape;87;p2">
            <a:extLst>
              <a:ext uri="{FF2B5EF4-FFF2-40B4-BE49-F238E27FC236}">
                <a16:creationId xmlns:a16="http://schemas.microsoft.com/office/drawing/2014/main" xmlns="" id="{E0A486D1-A0D4-59EA-F570-B2CC8796F3CB}"/>
              </a:ext>
            </a:extLst>
          </p:cNvPr>
          <p:cNvSpPr txBox="1"/>
          <p:nvPr/>
        </p:nvSpPr>
        <p:spPr>
          <a:xfrm>
            <a:off x="7269572" y="2557670"/>
            <a:ext cx="1500219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41</a:t>
            </a:r>
            <a:endParaRPr lang="ru-RU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ключевой тренд</a:t>
            </a:r>
            <a:endParaRPr sz="1400" dirty="0"/>
          </a:p>
        </p:txBody>
      </p:sp>
      <p:sp>
        <p:nvSpPr>
          <p:cNvPr id="56" name="Google Shape;87;p2">
            <a:extLst>
              <a:ext uri="{FF2B5EF4-FFF2-40B4-BE49-F238E27FC236}">
                <a16:creationId xmlns:a16="http://schemas.microsoft.com/office/drawing/2014/main" xmlns="" id="{8B454D35-C92D-1EB6-486A-A532EA3C2A42}"/>
              </a:ext>
            </a:extLst>
          </p:cNvPr>
          <p:cNvSpPr txBox="1"/>
          <p:nvPr/>
        </p:nvSpPr>
        <p:spPr>
          <a:xfrm>
            <a:off x="8969569" y="1571710"/>
            <a:ext cx="1145113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lang="ru-RU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отрасли</a:t>
            </a:r>
            <a:endParaRPr sz="1400" dirty="0"/>
          </a:p>
        </p:txBody>
      </p:sp>
      <p:sp>
        <p:nvSpPr>
          <p:cNvPr id="57" name="Google Shape;87;p2">
            <a:extLst>
              <a:ext uri="{FF2B5EF4-FFF2-40B4-BE49-F238E27FC236}">
                <a16:creationId xmlns:a16="http://schemas.microsoft.com/office/drawing/2014/main" xmlns="" id="{4DD5D58C-25A7-67A2-DEBE-8C4840CB318C}"/>
              </a:ext>
            </a:extLst>
          </p:cNvPr>
          <p:cNvSpPr txBox="1"/>
          <p:nvPr/>
        </p:nvSpPr>
        <p:spPr>
          <a:xfrm>
            <a:off x="10131071" y="1571710"/>
            <a:ext cx="1547918" cy="76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49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ерспективных профессий</a:t>
            </a:r>
            <a:endParaRPr sz="1400" dirty="0"/>
          </a:p>
        </p:txBody>
      </p:sp>
      <p:sp>
        <p:nvSpPr>
          <p:cNvPr id="58" name="Google Shape;87;p2">
            <a:extLst>
              <a:ext uri="{FF2B5EF4-FFF2-40B4-BE49-F238E27FC236}">
                <a16:creationId xmlns:a16="http://schemas.microsoft.com/office/drawing/2014/main" xmlns="" id="{DC83F2B2-FF1C-2915-C34B-0A57C04403E0}"/>
              </a:ext>
            </a:extLst>
          </p:cNvPr>
          <p:cNvSpPr txBox="1"/>
          <p:nvPr/>
        </p:nvSpPr>
        <p:spPr>
          <a:xfrm>
            <a:off x="8961457" y="2557670"/>
            <a:ext cx="1115452" cy="76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43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отраслевых эксперта</a:t>
            </a:r>
            <a:endParaRPr sz="1400" dirty="0"/>
          </a:p>
        </p:txBody>
      </p:sp>
      <p:sp>
        <p:nvSpPr>
          <p:cNvPr id="59" name="Google Shape;87;p2">
            <a:extLst>
              <a:ext uri="{FF2B5EF4-FFF2-40B4-BE49-F238E27FC236}">
                <a16:creationId xmlns:a16="http://schemas.microsoft.com/office/drawing/2014/main" xmlns="" id="{B2056415-9B1A-3D99-0C31-037E6165C04B}"/>
              </a:ext>
            </a:extLst>
          </p:cNvPr>
          <p:cNvSpPr txBox="1"/>
          <p:nvPr/>
        </p:nvSpPr>
        <p:spPr>
          <a:xfrm>
            <a:off x="10430180" y="2557670"/>
            <a:ext cx="1500219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lang="ru-RU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>
                <a:latin typeface="Tahoma"/>
                <a:ea typeface="Tahoma"/>
                <a:cs typeface="Tahoma"/>
                <a:sym typeface="Tahoma"/>
              </a:rPr>
              <a:t>ключевой тренд</a:t>
            </a:r>
            <a:endParaRPr sz="1400" dirty="0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7B0BD9B0-FFE3-2957-CE07-E67FE58A56FC}"/>
              </a:ext>
            </a:extLst>
          </p:cNvPr>
          <p:cNvCxnSpPr/>
          <p:nvPr/>
        </p:nvCxnSpPr>
        <p:spPr>
          <a:xfrm>
            <a:off x="45734" y="3621441"/>
            <a:ext cx="12100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87;p2">
            <a:extLst>
              <a:ext uri="{FF2B5EF4-FFF2-40B4-BE49-F238E27FC236}">
                <a16:creationId xmlns:a16="http://schemas.microsoft.com/office/drawing/2014/main" xmlns="" id="{FE8533E8-368E-7CB3-7091-9B8CD4E6D074}"/>
              </a:ext>
            </a:extLst>
          </p:cNvPr>
          <p:cNvSpPr txBox="1"/>
          <p:nvPr/>
        </p:nvSpPr>
        <p:spPr>
          <a:xfrm>
            <a:off x="7433966" y="1571710"/>
            <a:ext cx="1476538" cy="54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5080" lvl="0" indent="1270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ru-RU" sz="1400" dirty="0" err="1">
                <a:latin typeface="Tahoma"/>
                <a:ea typeface="Tahoma"/>
                <a:cs typeface="Tahoma"/>
                <a:sym typeface="Tahoma"/>
              </a:rPr>
              <a:t>о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браз.программ</a:t>
            </a:r>
            <a:endParaRPr sz="14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ACD4978A-A9DA-FCE1-F9EE-4F87B2397F0A}"/>
              </a:ext>
            </a:extLst>
          </p:cNvPr>
          <p:cNvSpPr/>
          <p:nvPr/>
        </p:nvSpPr>
        <p:spPr>
          <a:xfrm>
            <a:off x="217491" y="4183115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2700">
              <a:buClr>
                <a:srgbClr val="31859C"/>
              </a:buClr>
              <a:buSzPts val="1600"/>
            </a:pPr>
            <a:r>
              <a:rPr lang="ru-RU" b="1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Павлодарская область</a:t>
            </a:r>
            <a:endParaRPr lang="ru-RU" b="1" dirty="0">
              <a:solidFill>
                <a:srgbClr val="1E4E7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855800" y="640612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369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>
            <a:extLst>
              <a:ext uri="{FF2B5EF4-FFF2-40B4-BE49-F238E27FC236}">
                <a16:creationId xmlns="" xmlns:a16="http://schemas.microsoft.com/office/drawing/2014/main" id="{D514A272-98FE-4C3B-86D0-BE23DA18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Прямоугольник 25">
            <a:extLst>
              <a:ext uri="{FF2B5EF4-FFF2-40B4-BE49-F238E27FC236}">
                <a16:creationId xmlns="" xmlns:a16="http://schemas.microsoft.com/office/drawing/2014/main" id="{69C377A9-1CA9-4FB6-A7F0-58715747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1430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ИНФРАСТРУКТУРЫ И ЦИФРОВОЙ АРХИТЕКТУРЫ ВЫСШЕГО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АРХИТЕКТУРА ВУЗОВ</a:t>
            </a:r>
          </a:p>
        </p:txBody>
      </p:sp>
      <p:grpSp>
        <p:nvGrpSpPr>
          <p:cNvPr id="50180" name="Группа 42">
            <a:extLst>
              <a:ext uri="{FF2B5EF4-FFF2-40B4-BE49-F238E27FC236}">
                <a16:creationId xmlns="" xmlns:a16="http://schemas.microsoft.com/office/drawing/2014/main" id="{6A5253CC-205D-4E49-A2F9-F8873085557E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50236" name="Google Shape;524;p100">
              <a:extLst>
                <a:ext uri="{FF2B5EF4-FFF2-40B4-BE49-F238E27FC236}">
                  <a16:creationId xmlns="" xmlns:a16="http://schemas.microsoft.com/office/drawing/2014/main" id="{3B2384D3-EF03-4D31-A18A-193726B3A9A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>
              <a:extLst>
                <a:ext uri="{FF2B5EF4-FFF2-40B4-BE49-F238E27FC236}">
                  <a16:creationId xmlns="" xmlns:a16="http://schemas.microsoft.com/office/drawing/2014/main" id="{A7A94BFE-752F-4A09-8F47-0CA2F22D7397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12" name="Скругленный прямоугольник 3">
            <a:extLst>
              <a:ext uri="{FF2B5EF4-FFF2-40B4-BE49-F238E27FC236}">
                <a16:creationId xmlns="" xmlns:a16="http://schemas.microsoft.com/office/drawing/2014/main" id="{1721B548-CC20-4218-89AE-437C66B17CF9}"/>
              </a:ext>
            </a:extLst>
          </p:cNvPr>
          <p:cNvSpPr/>
          <p:nvPr/>
        </p:nvSpPr>
        <p:spPr>
          <a:xfrm>
            <a:off x="-184150" y="3978275"/>
            <a:ext cx="4478338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7CBBE116-CD0C-4F49-85E4-FE8A0DCE5748}"/>
              </a:ext>
            </a:extLst>
          </p:cNvPr>
          <p:cNvSpPr/>
          <p:nvPr/>
        </p:nvSpPr>
        <p:spPr>
          <a:xfrm>
            <a:off x="766763" y="1331913"/>
            <a:ext cx="10102850" cy="2940050"/>
          </a:xfrm>
          <a:custGeom>
            <a:avLst/>
            <a:gdLst/>
            <a:ahLst/>
            <a:cxnLst/>
            <a:rect l="l" t="t" r="r" b="b"/>
            <a:pathLst>
              <a:path w="10878820" h="3593465">
                <a:moveTo>
                  <a:pt x="89916" y="266700"/>
                </a:moveTo>
                <a:lnTo>
                  <a:pt x="3790315" y="266700"/>
                </a:lnTo>
                <a:lnTo>
                  <a:pt x="3790315" y="425196"/>
                </a:lnTo>
                <a:lnTo>
                  <a:pt x="4719447" y="425196"/>
                </a:lnTo>
              </a:path>
              <a:path w="10878820" h="3593465">
                <a:moveTo>
                  <a:pt x="10878312" y="0"/>
                </a:moveTo>
                <a:lnTo>
                  <a:pt x="7151116" y="0"/>
                </a:lnTo>
                <a:lnTo>
                  <a:pt x="7151116" y="486029"/>
                </a:lnTo>
                <a:lnTo>
                  <a:pt x="6215253" y="486029"/>
                </a:lnTo>
              </a:path>
              <a:path w="10878820" h="3593465">
                <a:moveTo>
                  <a:pt x="10878312" y="3552190"/>
                </a:moveTo>
                <a:lnTo>
                  <a:pt x="7182612" y="3552190"/>
                </a:lnTo>
                <a:lnTo>
                  <a:pt x="7182612" y="3081528"/>
                </a:lnTo>
                <a:lnTo>
                  <a:pt x="6326505" y="3081528"/>
                </a:lnTo>
              </a:path>
              <a:path w="10878820" h="3593465">
                <a:moveTo>
                  <a:pt x="0" y="3593338"/>
                </a:moveTo>
                <a:lnTo>
                  <a:pt x="3831717" y="3593338"/>
                </a:lnTo>
                <a:lnTo>
                  <a:pt x="3831717" y="3048000"/>
                </a:lnTo>
                <a:lnTo>
                  <a:pt x="4719447" y="3048000"/>
                </a:lnTo>
              </a:path>
            </a:pathLst>
          </a:custGeom>
          <a:ln w="19812">
            <a:solidFill>
              <a:schemeClr val="tx2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="" xmlns:a16="http://schemas.microsoft.com/office/drawing/2014/main" id="{200760F2-D59C-47BA-AD4A-43C1AFEB8D34}"/>
              </a:ext>
            </a:extLst>
          </p:cNvPr>
          <p:cNvSpPr/>
          <p:nvPr/>
        </p:nvSpPr>
        <p:spPr>
          <a:xfrm>
            <a:off x="887413" y="2576513"/>
            <a:ext cx="9990137" cy="269875"/>
          </a:xfrm>
          <a:custGeom>
            <a:avLst/>
            <a:gdLst/>
            <a:ahLst/>
            <a:cxnLst/>
            <a:rect l="l" t="t" r="r" b="b"/>
            <a:pathLst>
              <a:path w="10878820" h="330835">
                <a:moveTo>
                  <a:pt x="10878312" y="0"/>
                </a:moveTo>
                <a:lnTo>
                  <a:pt x="7634732" y="0"/>
                </a:lnTo>
                <a:lnTo>
                  <a:pt x="7634732" y="236093"/>
                </a:lnTo>
                <a:lnTo>
                  <a:pt x="6820281" y="236093"/>
                </a:lnTo>
              </a:path>
              <a:path w="10878820" h="330835">
                <a:moveTo>
                  <a:pt x="0" y="330708"/>
                </a:moveTo>
                <a:lnTo>
                  <a:pt x="3091307" y="330708"/>
                </a:lnTo>
                <a:lnTo>
                  <a:pt x="3091307" y="284988"/>
                </a:lnTo>
                <a:lnTo>
                  <a:pt x="3867531" y="284988"/>
                </a:lnTo>
              </a:path>
            </a:pathLst>
          </a:custGeom>
          <a:ln w="19812">
            <a:solidFill>
              <a:schemeClr val="tx2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CCE3A2E2-05CD-4723-AC21-F143884A04BF}"/>
              </a:ext>
            </a:extLst>
          </p:cNvPr>
          <p:cNvSpPr txBox="1"/>
          <p:nvPr/>
        </p:nvSpPr>
        <p:spPr>
          <a:xfrm>
            <a:off x="8301038" y="2344738"/>
            <a:ext cx="1265237" cy="195262"/>
          </a:xfrm>
          <a:prstGeom prst="rect">
            <a:avLst/>
          </a:prstGeom>
        </p:spPr>
        <p:txBody>
          <a:bodyPr lIns="0" tIns="10319" rIns="0" bIns="0">
            <a:spAutoFit/>
          </a:bodyPr>
          <a:lstStyle/>
          <a:p>
            <a:pPr marL="10319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1200" b="1" spc="-65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ru-RU" sz="12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7B9888D7-09E5-4283-98F2-4C63AE55708A}"/>
              </a:ext>
            </a:extLst>
          </p:cNvPr>
          <p:cNvSpPr txBox="1"/>
          <p:nvPr/>
        </p:nvSpPr>
        <p:spPr>
          <a:xfrm>
            <a:off x="8248650" y="3983038"/>
            <a:ext cx="2620963" cy="195262"/>
          </a:xfrm>
          <a:prstGeom prst="rect">
            <a:avLst/>
          </a:prstGeom>
        </p:spPr>
        <p:txBody>
          <a:bodyPr lIns="0" tIns="10319" rIns="0" bIns="0">
            <a:spAutoFit/>
          </a:bodyPr>
          <a:lstStyle/>
          <a:p>
            <a:pPr marL="10319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1200" b="1" spc="-69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ДЛЯ </a:t>
            </a:r>
            <a:r>
              <a:rPr lang="en-US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EDTECH </a:t>
            </a:r>
            <a:endParaRPr lang="en-US" sz="12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="" xmlns:a16="http://schemas.microsoft.com/office/drawing/2014/main" id="{F89B6B7F-379A-4FA3-ADD3-8BCCB9F5F57E}"/>
              </a:ext>
            </a:extLst>
          </p:cNvPr>
          <p:cNvSpPr txBox="1"/>
          <p:nvPr/>
        </p:nvSpPr>
        <p:spPr>
          <a:xfrm>
            <a:off x="8248650" y="1044575"/>
            <a:ext cx="2185988" cy="195263"/>
          </a:xfrm>
          <a:prstGeom prst="rect">
            <a:avLst/>
          </a:prstGeom>
        </p:spPr>
        <p:txBody>
          <a:bodyPr lIns="0" tIns="10319" rIns="0" bIns="0">
            <a:spAutoFit/>
          </a:bodyPr>
          <a:lstStyle/>
          <a:p>
            <a:pPr marL="10319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1200" b="1" spc="-33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ru-RU" sz="12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="" xmlns:a16="http://schemas.microsoft.com/office/drawing/2014/main" id="{8FE4D841-EBCA-4CEE-8266-A8D549DDB12D}"/>
              </a:ext>
            </a:extLst>
          </p:cNvPr>
          <p:cNvSpPr txBox="1"/>
          <p:nvPr/>
        </p:nvSpPr>
        <p:spPr>
          <a:xfrm>
            <a:off x="881063" y="1276350"/>
            <a:ext cx="2268537" cy="193675"/>
          </a:xfrm>
          <a:prstGeom prst="rect">
            <a:avLst/>
          </a:prstGeom>
        </p:spPr>
        <p:txBody>
          <a:bodyPr lIns="0" tIns="9803" rIns="0" bIns="0">
            <a:spAutoFit/>
          </a:bodyPr>
          <a:lstStyle/>
          <a:p>
            <a:pPr marL="10319" eaLnBrk="1" fontAlgn="auto" hangingPunct="1">
              <a:spcBef>
                <a:spcPts val="77"/>
              </a:spcBef>
              <a:spcAft>
                <a:spcPts val="0"/>
              </a:spcAft>
              <a:defRPr/>
            </a:pPr>
            <a:r>
              <a:rPr lang="ru-RU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200" b="1" spc="-12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9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endParaRPr lang="ru-RU" sz="12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id="{0262D752-11B5-47E9-A86D-9629604DFFBF}"/>
              </a:ext>
            </a:extLst>
          </p:cNvPr>
          <p:cNvSpPr txBox="1"/>
          <p:nvPr/>
        </p:nvSpPr>
        <p:spPr>
          <a:xfrm>
            <a:off x="879475" y="2595563"/>
            <a:ext cx="2333625" cy="195262"/>
          </a:xfrm>
          <a:prstGeom prst="rect">
            <a:avLst/>
          </a:prstGeom>
        </p:spPr>
        <p:txBody>
          <a:bodyPr lIns="0" tIns="10319" rIns="0" bIns="0">
            <a:spAutoFit/>
          </a:bodyPr>
          <a:lstStyle/>
          <a:p>
            <a:pPr marL="10319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200" b="1" spc="-25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ПРОФИЛЬ</a:t>
            </a:r>
            <a:endParaRPr lang="ru-RU" sz="12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9" name="object 12">
            <a:extLst>
              <a:ext uri="{FF2B5EF4-FFF2-40B4-BE49-F238E27FC236}">
                <a16:creationId xmlns="" xmlns:a16="http://schemas.microsoft.com/office/drawing/2014/main" id="{9B729515-DF25-4C42-A514-3F9BA68E6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4029075"/>
            <a:ext cx="299878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 b="1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ЦИФРОВЫЕ ИНСТРУМЕНТЫ МНВО</a:t>
            </a:r>
            <a:endParaRPr lang="ru-RU" altLang="en-US" sz="120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0" name="object 14">
            <a:extLst>
              <a:ext uri="{FF2B5EF4-FFF2-40B4-BE49-F238E27FC236}">
                <a16:creationId xmlns="" xmlns:a16="http://schemas.microsoft.com/office/drawing/2014/main" id="{BF2D327B-A151-4280-8E92-1E1CEEBD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598613"/>
            <a:ext cx="26844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 за счет интеграции платформы со всеми </a:t>
            </a:r>
            <a:r>
              <a:rPr lang="en-GB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ВУЗов, в том числе через </a:t>
            </a:r>
            <a:r>
              <a:rPr lang="en-GB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государственными ИС и БД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1" name="object 15">
            <a:extLst>
              <a:ext uri="{FF2B5EF4-FFF2-40B4-BE49-F238E27FC236}">
                <a16:creationId xmlns="" xmlns:a16="http://schemas.microsoft.com/office/drawing/2014/main" id="{892B7BF3-051C-43F7-B928-14196739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924175"/>
            <a:ext cx="25749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цифрового профиля студента, 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life track </a:t>
            </a:r>
            <a:r>
              <a:rPr lang="en-GB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данные студента, успеваемость и др.)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2" name="object 16">
            <a:extLst>
              <a:ext uri="{FF2B5EF4-FFF2-40B4-BE49-F238E27FC236}">
                <a16:creationId xmlns="" xmlns:a16="http://schemas.microsoft.com/office/drawing/2014/main" id="{FE17E51F-0B93-4F16-8A29-44A97043A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4333875"/>
            <a:ext cx="40417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документы, цифровые формы строгой отчетности, статистические данные, сервисы для оказания государственных услуг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3" name="object 17">
            <a:extLst>
              <a:ext uri="{FF2B5EF4-FFF2-40B4-BE49-F238E27FC236}">
                <a16:creationId xmlns="" xmlns:a16="http://schemas.microsoft.com/office/drawing/2014/main" id="{996BDC54-9857-4BFC-931D-8EB9DCF0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4271963"/>
            <a:ext cx="28559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цифровых сервисов </a:t>
            </a:r>
            <a:r>
              <a:rPr lang="en-GB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EdTech, 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безопасное подключение цифровых решений частного сектора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4" name="object 18">
            <a:extLst>
              <a:ext uri="{FF2B5EF4-FFF2-40B4-BE49-F238E27FC236}">
                <a16:creationId xmlns="" xmlns:a16="http://schemas.microsoft.com/office/drawing/2014/main" id="{18265254-B368-4F99-904B-DE557FC5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2633663"/>
            <a:ext cx="2987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данными с обеспечением  всестороннего доступа в режиме  реального времени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en-GB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 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предиктивная аналитика, визуализация через дашборды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5" name="object 19">
            <a:extLst>
              <a:ext uri="{FF2B5EF4-FFF2-40B4-BE49-F238E27FC236}">
                <a16:creationId xmlns="" xmlns:a16="http://schemas.microsoft.com/office/drawing/2014/main" id="{8313B355-38F5-4D18-8768-9358C223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1362075"/>
            <a:ext cx="31654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319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текущего состояния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оптимизация процессов в соответствии с передовыми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трендами </a:t>
            </a:r>
            <a:r>
              <a:rPr lang="ru-RU" altLang="en-US" sz="1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endParaRPr lang="en-US" altLang="en-US" sz="12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196" name="object 21">
            <a:extLst>
              <a:ext uri="{FF2B5EF4-FFF2-40B4-BE49-F238E27FC236}">
                <a16:creationId xmlns="" xmlns:a16="http://schemas.microsoft.com/office/drawing/2014/main" id="{D706F92C-F84C-492D-9234-E204BE49B6AB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1392238"/>
            <a:ext cx="2824163" cy="2770187"/>
            <a:chOff x="4346447" y="1947672"/>
            <a:chExt cx="3475990" cy="3409315"/>
          </a:xfrm>
        </p:grpSpPr>
        <p:sp>
          <p:nvSpPr>
            <p:cNvPr id="24" name="object 22">
              <a:extLst>
                <a:ext uri="{FF2B5EF4-FFF2-40B4-BE49-F238E27FC236}">
                  <a16:creationId xmlns="" xmlns:a16="http://schemas.microsoft.com/office/drawing/2014/main" id="{4C35F370-1E0A-4E5B-8C6D-730F98F493F2}"/>
                </a:ext>
              </a:extLst>
            </p:cNvPr>
            <p:cNvSpPr/>
            <p:nvPr/>
          </p:nvSpPr>
          <p:spPr>
            <a:xfrm>
              <a:off x="4596546" y="1947672"/>
              <a:ext cx="3225891" cy="3409315"/>
            </a:xfrm>
            <a:custGeom>
              <a:avLst/>
              <a:gdLst/>
              <a:ahLst/>
              <a:cxnLst/>
              <a:rect l="l" t="t" r="r" b="b"/>
              <a:pathLst>
                <a:path w="3225800" h="3409315">
                  <a:moveTo>
                    <a:pt x="1453515" y="0"/>
                  </a:moveTo>
                  <a:lnTo>
                    <a:pt x="1414653" y="508"/>
                  </a:lnTo>
                  <a:lnTo>
                    <a:pt x="1376045" y="1778"/>
                  </a:lnTo>
                  <a:lnTo>
                    <a:pt x="1337564" y="3937"/>
                  </a:lnTo>
                  <a:lnTo>
                    <a:pt x="1299210" y="7112"/>
                  </a:lnTo>
                  <a:lnTo>
                    <a:pt x="1260983" y="11049"/>
                  </a:lnTo>
                  <a:lnTo>
                    <a:pt x="1223010" y="15875"/>
                  </a:lnTo>
                  <a:lnTo>
                    <a:pt x="1185291" y="21463"/>
                  </a:lnTo>
                  <a:lnTo>
                    <a:pt x="1147699" y="27940"/>
                  </a:lnTo>
                  <a:lnTo>
                    <a:pt x="1073277" y="43434"/>
                  </a:lnTo>
                  <a:lnTo>
                    <a:pt x="999744" y="62230"/>
                  </a:lnTo>
                  <a:lnTo>
                    <a:pt x="927481" y="84328"/>
                  </a:lnTo>
                  <a:lnTo>
                    <a:pt x="856361" y="109474"/>
                  </a:lnTo>
                  <a:lnTo>
                    <a:pt x="786511" y="137795"/>
                  </a:lnTo>
                  <a:lnTo>
                    <a:pt x="718185" y="169164"/>
                  </a:lnTo>
                  <a:lnTo>
                    <a:pt x="651256" y="203581"/>
                  </a:lnTo>
                  <a:lnTo>
                    <a:pt x="585978" y="240919"/>
                  </a:lnTo>
                  <a:lnTo>
                    <a:pt x="522478" y="281178"/>
                  </a:lnTo>
                  <a:lnTo>
                    <a:pt x="460756" y="324231"/>
                  </a:lnTo>
                  <a:lnTo>
                    <a:pt x="400939" y="370078"/>
                  </a:lnTo>
                  <a:lnTo>
                    <a:pt x="343281" y="418592"/>
                  </a:lnTo>
                  <a:lnTo>
                    <a:pt x="287655" y="469773"/>
                  </a:lnTo>
                  <a:lnTo>
                    <a:pt x="234188" y="523621"/>
                  </a:lnTo>
                  <a:lnTo>
                    <a:pt x="183134" y="580009"/>
                  </a:lnTo>
                  <a:lnTo>
                    <a:pt x="134620" y="638937"/>
                  </a:lnTo>
                  <a:lnTo>
                    <a:pt x="111252" y="669290"/>
                  </a:lnTo>
                  <a:lnTo>
                    <a:pt x="88519" y="700151"/>
                  </a:lnTo>
                  <a:lnTo>
                    <a:pt x="66421" y="731774"/>
                  </a:lnTo>
                  <a:lnTo>
                    <a:pt x="45085" y="763905"/>
                  </a:lnTo>
                  <a:lnTo>
                    <a:pt x="24384" y="796544"/>
                  </a:lnTo>
                  <a:lnTo>
                    <a:pt x="1453515" y="1671701"/>
                  </a:lnTo>
                  <a:lnTo>
                    <a:pt x="1453515" y="0"/>
                  </a:lnTo>
                  <a:close/>
                </a:path>
                <a:path w="3225800" h="3409315">
                  <a:moveTo>
                    <a:pt x="1529842" y="3408680"/>
                  </a:moveTo>
                  <a:lnTo>
                    <a:pt x="1502283" y="1717548"/>
                  </a:lnTo>
                  <a:lnTo>
                    <a:pt x="0" y="2561463"/>
                  </a:lnTo>
                  <a:lnTo>
                    <a:pt x="19939" y="2594483"/>
                  </a:lnTo>
                  <a:lnTo>
                    <a:pt x="40640" y="2626995"/>
                  </a:lnTo>
                  <a:lnTo>
                    <a:pt x="62103" y="2658872"/>
                  </a:lnTo>
                  <a:lnTo>
                    <a:pt x="84074" y="2690241"/>
                  </a:lnTo>
                  <a:lnTo>
                    <a:pt x="106807" y="2720975"/>
                  </a:lnTo>
                  <a:lnTo>
                    <a:pt x="130175" y="2751201"/>
                  </a:lnTo>
                  <a:lnTo>
                    <a:pt x="154178" y="2780792"/>
                  </a:lnTo>
                  <a:lnTo>
                    <a:pt x="203962" y="2838323"/>
                  </a:lnTo>
                  <a:lnTo>
                    <a:pt x="256159" y="2893314"/>
                  </a:lnTo>
                  <a:lnTo>
                    <a:pt x="310515" y="2945892"/>
                  </a:lnTo>
                  <a:lnTo>
                    <a:pt x="367284" y="2995930"/>
                  </a:lnTo>
                  <a:lnTo>
                    <a:pt x="425958" y="3043428"/>
                  </a:lnTo>
                  <a:lnTo>
                    <a:pt x="486664" y="3088259"/>
                  </a:lnTo>
                  <a:lnTo>
                    <a:pt x="549275" y="3130423"/>
                  </a:lnTo>
                  <a:lnTo>
                    <a:pt x="613791" y="3169793"/>
                  </a:lnTo>
                  <a:lnTo>
                    <a:pt x="679831" y="3206369"/>
                  </a:lnTo>
                  <a:lnTo>
                    <a:pt x="747522" y="3240151"/>
                  </a:lnTo>
                  <a:lnTo>
                    <a:pt x="816737" y="3271012"/>
                  </a:lnTo>
                  <a:lnTo>
                    <a:pt x="887349" y="3298952"/>
                  </a:lnTo>
                  <a:lnTo>
                    <a:pt x="959231" y="3323844"/>
                  </a:lnTo>
                  <a:lnTo>
                    <a:pt x="1032256" y="3345561"/>
                  </a:lnTo>
                  <a:lnTo>
                    <a:pt x="1069213" y="3355340"/>
                  </a:lnTo>
                  <a:lnTo>
                    <a:pt x="1106424" y="3364230"/>
                  </a:lnTo>
                  <a:lnTo>
                    <a:pt x="1144016" y="3372358"/>
                  </a:lnTo>
                  <a:lnTo>
                    <a:pt x="1181608" y="3379724"/>
                  </a:lnTo>
                  <a:lnTo>
                    <a:pt x="1219581" y="3386328"/>
                  </a:lnTo>
                  <a:lnTo>
                    <a:pt x="1257808" y="3392043"/>
                  </a:lnTo>
                  <a:lnTo>
                    <a:pt x="1296162" y="3396869"/>
                  </a:lnTo>
                  <a:lnTo>
                    <a:pt x="1334643" y="3401060"/>
                  </a:lnTo>
                  <a:lnTo>
                    <a:pt x="1373378" y="3404235"/>
                  </a:lnTo>
                  <a:lnTo>
                    <a:pt x="1412240" y="3406648"/>
                  </a:lnTo>
                  <a:lnTo>
                    <a:pt x="1451356" y="3408172"/>
                  </a:lnTo>
                  <a:lnTo>
                    <a:pt x="1490472" y="3408807"/>
                  </a:lnTo>
                  <a:lnTo>
                    <a:pt x="1529842" y="3408680"/>
                  </a:lnTo>
                  <a:close/>
                </a:path>
                <a:path w="3225800" h="3409315">
                  <a:moveTo>
                    <a:pt x="2971546" y="813054"/>
                  </a:moveTo>
                  <a:lnTo>
                    <a:pt x="2950972" y="780923"/>
                  </a:lnTo>
                  <a:lnTo>
                    <a:pt x="2929636" y="749300"/>
                  </a:lnTo>
                  <a:lnTo>
                    <a:pt x="2885059" y="687705"/>
                  </a:lnTo>
                  <a:lnTo>
                    <a:pt x="2837688" y="628396"/>
                  </a:lnTo>
                  <a:lnTo>
                    <a:pt x="2787904" y="571373"/>
                  </a:lnTo>
                  <a:lnTo>
                    <a:pt x="2735580" y="516636"/>
                  </a:lnTo>
                  <a:lnTo>
                    <a:pt x="2680843" y="464439"/>
                  </a:lnTo>
                  <a:lnTo>
                    <a:pt x="2623947" y="414655"/>
                  </a:lnTo>
                  <a:lnTo>
                    <a:pt x="2564892" y="367284"/>
                  </a:lnTo>
                  <a:lnTo>
                    <a:pt x="2503678" y="322580"/>
                  </a:lnTo>
                  <a:lnTo>
                    <a:pt x="2440686" y="280543"/>
                  </a:lnTo>
                  <a:lnTo>
                    <a:pt x="2375662" y="241173"/>
                  </a:lnTo>
                  <a:lnTo>
                    <a:pt x="2308987" y="204470"/>
                  </a:lnTo>
                  <a:lnTo>
                    <a:pt x="2240661" y="170688"/>
                  </a:lnTo>
                  <a:lnTo>
                    <a:pt x="2205863" y="154813"/>
                  </a:lnTo>
                  <a:lnTo>
                    <a:pt x="2170811" y="139700"/>
                  </a:lnTo>
                  <a:lnTo>
                    <a:pt x="2135251" y="125349"/>
                  </a:lnTo>
                  <a:lnTo>
                    <a:pt x="2099437" y="111633"/>
                  </a:lnTo>
                  <a:lnTo>
                    <a:pt x="2063242" y="98679"/>
                  </a:lnTo>
                  <a:lnTo>
                    <a:pt x="2026793" y="86614"/>
                  </a:lnTo>
                  <a:lnTo>
                    <a:pt x="1989963" y="75184"/>
                  </a:lnTo>
                  <a:lnTo>
                    <a:pt x="1952739" y="64516"/>
                  </a:lnTo>
                  <a:lnTo>
                    <a:pt x="1915414" y="54610"/>
                  </a:lnTo>
                  <a:lnTo>
                    <a:pt x="1877695" y="45593"/>
                  </a:lnTo>
                  <a:lnTo>
                    <a:pt x="1839722" y="37211"/>
                  </a:lnTo>
                  <a:lnTo>
                    <a:pt x="1801622" y="29718"/>
                  </a:lnTo>
                  <a:lnTo>
                    <a:pt x="1763141" y="22987"/>
                  </a:lnTo>
                  <a:lnTo>
                    <a:pt x="1724533" y="17145"/>
                  </a:lnTo>
                  <a:lnTo>
                    <a:pt x="1685671" y="12065"/>
                  </a:lnTo>
                  <a:lnTo>
                    <a:pt x="1646555" y="7747"/>
                  </a:lnTo>
                  <a:lnTo>
                    <a:pt x="1607312" y="4318"/>
                  </a:lnTo>
                  <a:lnTo>
                    <a:pt x="1567942" y="1778"/>
                  </a:lnTo>
                  <a:lnTo>
                    <a:pt x="1528318" y="0"/>
                  </a:lnTo>
                  <a:lnTo>
                    <a:pt x="1478280" y="1641221"/>
                  </a:lnTo>
                  <a:lnTo>
                    <a:pt x="2971546" y="813054"/>
                  </a:lnTo>
                  <a:close/>
                </a:path>
                <a:path w="3225800" h="3409315">
                  <a:moveTo>
                    <a:pt x="3225800" y="1670939"/>
                  </a:moveTo>
                  <a:lnTo>
                    <a:pt x="3224022" y="1597914"/>
                  </a:lnTo>
                  <a:lnTo>
                    <a:pt x="3218688" y="1524889"/>
                  </a:lnTo>
                  <a:lnTo>
                    <a:pt x="3209925" y="1452245"/>
                  </a:lnTo>
                  <a:lnTo>
                    <a:pt x="3197733" y="1379855"/>
                  </a:lnTo>
                  <a:lnTo>
                    <a:pt x="3182112" y="1308100"/>
                  </a:lnTo>
                  <a:lnTo>
                    <a:pt x="3163062" y="1236853"/>
                  </a:lnTo>
                  <a:lnTo>
                    <a:pt x="3140456" y="1166368"/>
                  </a:lnTo>
                  <a:lnTo>
                    <a:pt x="3114548" y="1096772"/>
                  </a:lnTo>
                  <a:lnTo>
                    <a:pt x="3085211" y="1028065"/>
                  </a:lnTo>
                  <a:lnTo>
                    <a:pt x="3052572" y="960374"/>
                  </a:lnTo>
                  <a:lnTo>
                    <a:pt x="3016377" y="893826"/>
                  </a:lnTo>
                  <a:lnTo>
                    <a:pt x="2996946" y="861060"/>
                  </a:lnTo>
                  <a:lnTo>
                    <a:pt x="1488948" y="1684909"/>
                  </a:lnTo>
                  <a:lnTo>
                    <a:pt x="1540852" y="1709559"/>
                  </a:lnTo>
                  <a:lnTo>
                    <a:pt x="1602740" y="3395218"/>
                  </a:lnTo>
                  <a:lnTo>
                    <a:pt x="1641221" y="3393821"/>
                  </a:lnTo>
                  <a:lnTo>
                    <a:pt x="1679575" y="3391535"/>
                  </a:lnTo>
                  <a:lnTo>
                    <a:pt x="1717675" y="3388487"/>
                  </a:lnTo>
                  <a:lnTo>
                    <a:pt x="1755648" y="3384423"/>
                  </a:lnTo>
                  <a:lnTo>
                    <a:pt x="1793494" y="3379724"/>
                  </a:lnTo>
                  <a:lnTo>
                    <a:pt x="1868297" y="3367532"/>
                  </a:lnTo>
                  <a:lnTo>
                    <a:pt x="1942211" y="3352165"/>
                  </a:lnTo>
                  <a:lnTo>
                    <a:pt x="2014982" y="3333496"/>
                  </a:lnTo>
                  <a:lnTo>
                    <a:pt x="2086737" y="3311652"/>
                  </a:lnTo>
                  <a:lnTo>
                    <a:pt x="2157095" y="3286633"/>
                  </a:lnTo>
                  <a:lnTo>
                    <a:pt x="2226183" y="3258693"/>
                  </a:lnTo>
                  <a:lnTo>
                    <a:pt x="2293747" y="3227705"/>
                  </a:lnTo>
                  <a:lnTo>
                    <a:pt x="2359914" y="3193669"/>
                  </a:lnTo>
                  <a:lnTo>
                    <a:pt x="2424303" y="3156839"/>
                  </a:lnTo>
                  <a:lnTo>
                    <a:pt x="2487041" y="3117215"/>
                  </a:lnTo>
                  <a:lnTo>
                    <a:pt x="2548001" y="3074797"/>
                  </a:lnTo>
                  <a:lnTo>
                    <a:pt x="2606929" y="3029585"/>
                  </a:lnTo>
                  <a:lnTo>
                    <a:pt x="2663952" y="2981833"/>
                  </a:lnTo>
                  <a:lnTo>
                    <a:pt x="2718689" y="2931414"/>
                  </a:lnTo>
                  <a:lnTo>
                    <a:pt x="2771394" y="2878582"/>
                  </a:lnTo>
                  <a:lnTo>
                    <a:pt x="2821686" y="2823210"/>
                  </a:lnTo>
                  <a:lnTo>
                    <a:pt x="2869692" y="2765425"/>
                  </a:lnTo>
                  <a:lnTo>
                    <a:pt x="2915031" y="2705227"/>
                  </a:lnTo>
                  <a:lnTo>
                    <a:pt x="2957957" y="2642870"/>
                  </a:lnTo>
                  <a:lnTo>
                    <a:pt x="2998089" y="2578227"/>
                  </a:lnTo>
                  <a:lnTo>
                    <a:pt x="3017139" y="2545080"/>
                  </a:lnTo>
                  <a:lnTo>
                    <a:pt x="3035427" y="2511298"/>
                  </a:lnTo>
                  <a:lnTo>
                    <a:pt x="1582166" y="1729168"/>
                  </a:lnTo>
                  <a:lnTo>
                    <a:pt x="3037078" y="2419858"/>
                  </a:lnTo>
                  <a:lnTo>
                    <a:pt x="3054731" y="2385949"/>
                  </a:lnTo>
                  <a:lnTo>
                    <a:pt x="3087370" y="2317496"/>
                  </a:lnTo>
                  <a:lnTo>
                    <a:pt x="3116580" y="2248027"/>
                  </a:lnTo>
                  <a:lnTo>
                    <a:pt x="3142361" y="2177669"/>
                  </a:lnTo>
                  <a:lnTo>
                    <a:pt x="3164713" y="2106549"/>
                  </a:lnTo>
                  <a:lnTo>
                    <a:pt x="3183509" y="2034921"/>
                  </a:lnTo>
                  <a:lnTo>
                    <a:pt x="3198876" y="1962658"/>
                  </a:lnTo>
                  <a:lnTo>
                    <a:pt x="3210814" y="1890141"/>
                  </a:lnTo>
                  <a:lnTo>
                    <a:pt x="3219323" y="1817243"/>
                  </a:lnTo>
                  <a:lnTo>
                    <a:pt x="3224276" y="1744091"/>
                  </a:lnTo>
                  <a:lnTo>
                    <a:pt x="3225546" y="1707515"/>
                  </a:lnTo>
                  <a:lnTo>
                    <a:pt x="3225800" y="1670939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03" name="object 23">
              <a:extLst>
                <a:ext uri="{FF2B5EF4-FFF2-40B4-BE49-F238E27FC236}">
                  <a16:creationId xmlns="" xmlns:a16="http://schemas.microsoft.com/office/drawing/2014/main" id="{7F30FD1E-DBE2-432D-B982-C15A1075B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887" y="3781044"/>
              <a:ext cx="68579" cy="10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bject 24">
              <a:extLst>
                <a:ext uri="{FF2B5EF4-FFF2-40B4-BE49-F238E27FC236}">
                  <a16:creationId xmlns="" xmlns:a16="http://schemas.microsoft.com/office/drawing/2014/main" id="{9A50A455-E339-4A98-9017-3B58484CDBDA}"/>
                </a:ext>
              </a:extLst>
            </p:cNvPr>
            <p:cNvSpPr/>
            <p:nvPr/>
          </p:nvSpPr>
          <p:spPr>
            <a:xfrm>
              <a:off x="7341777" y="3418855"/>
              <a:ext cx="295038" cy="117226"/>
            </a:xfrm>
            <a:custGeom>
              <a:avLst/>
              <a:gdLst/>
              <a:ahLst/>
              <a:cxnLst/>
              <a:rect l="l" t="t" r="r" b="b"/>
              <a:pathLst>
                <a:path w="294004" h="117475">
                  <a:moveTo>
                    <a:pt x="177419" y="0"/>
                  </a:moveTo>
                  <a:lnTo>
                    <a:pt x="125602" y="2539"/>
                  </a:lnTo>
                  <a:lnTo>
                    <a:pt x="77470" y="10032"/>
                  </a:lnTo>
                  <a:lnTo>
                    <a:pt x="37465" y="22225"/>
                  </a:lnTo>
                  <a:lnTo>
                    <a:pt x="0" y="58673"/>
                  </a:lnTo>
                  <a:lnTo>
                    <a:pt x="10160" y="79501"/>
                  </a:lnTo>
                  <a:lnTo>
                    <a:pt x="37465" y="95884"/>
                  </a:lnTo>
                  <a:lnTo>
                    <a:pt x="77470" y="107695"/>
                  </a:lnTo>
                  <a:lnTo>
                    <a:pt x="125602" y="114934"/>
                  </a:lnTo>
                  <a:lnTo>
                    <a:pt x="177419" y="117220"/>
                  </a:lnTo>
                  <a:lnTo>
                    <a:pt x="228473" y="114934"/>
                  </a:lnTo>
                  <a:lnTo>
                    <a:pt x="276606" y="107695"/>
                  </a:lnTo>
                  <a:lnTo>
                    <a:pt x="293877" y="102615"/>
                  </a:lnTo>
                  <a:lnTo>
                    <a:pt x="177419" y="102615"/>
                  </a:lnTo>
                  <a:lnTo>
                    <a:pt x="121412" y="99821"/>
                  </a:lnTo>
                  <a:lnTo>
                    <a:pt x="76200" y="92455"/>
                  </a:lnTo>
                  <a:lnTo>
                    <a:pt x="42799" y="82041"/>
                  </a:lnTo>
                  <a:lnTo>
                    <a:pt x="21971" y="70230"/>
                  </a:lnTo>
                  <a:lnTo>
                    <a:pt x="14732" y="58673"/>
                  </a:lnTo>
                  <a:lnTo>
                    <a:pt x="21971" y="46989"/>
                  </a:lnTo>
                  <a:lnTo>
                    <a:pt x="42799" y="35178"/>
                  </a:lnTo>
                  <a:lnTo>
                    <a:pt x="76200" y="24891"/>
                  </a:lnTo>
                  <a:lnTo>
                    <a:pt x="121412" y="17525"/>
                  </a:lnTo>
                  <a:lnTo>
                    <a:pt x="177419" y="14604"/>
                  </a:lnTo>
                  <a:lnTo>
                    <a:pt x="291846" y="14604"/>
                  </a:lnTo>
                  <a:lnTo>
                    <a:pt x="276606" y="10032"/>
                  </a:lnTo>
                  <a:lnTo>
                    <a:pt x="228473" y="2539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05" name="object 25">
              <a:extLst>
                <a:ext uri="{FF2B5EF4-FFF2-40B4-BE49-F238E27FC236}">
                  <a16:creationId xmlns="" xmlns:a16="http://schemas.microsoft.com/office/drawing/2014/main" id="{2BF5A152-D392-476D-B211-C7F8E750F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50" y="3432936"/>
              <a:ext cx="177419" cy="8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ject 26">
              <a:extLst>
                <a:ext uri="{FF2B5EF4-FFF2-40B4-BE49-F238E27FC236}">
                  <a16:creationId xmlns="" xmlns:a16="http://schemas.microsoft.com/office/drawing/2014/main" id="{CB2349A7-B8C5-4412-8BF8-76D19F014D5E}"/>
                </a:ext>
              </a:extLst>
            </p:cNvPr>
            <p:cNvSpPr/>
            <p:nvPr/>
          </p:nvSpPr>
          <p:spPr>
            <a:xfrm>
              <a:off x="7341777" y="3418855"/>
              <a:ext cx="355610" cy="117226"/>
            </a:xfrm>
            <a:custGeom>
              <a:avLst/>
              <a:gdLst/>
              <a:ahLst/>
              <a:cxnLst/>
              <a:rect l="l" t="t" r="r" b="b"/>
              <a:pathLst>
                <a:path w="354965" h="117475">
                  <a:moveTo>
                    <a:pt x="177419" y="117220"/>
                  </a:moveTo>
                  <a:lnTo>
                    <a:pt x="125602" y="114934"/>
                  </a:lnTo>
                  <a:lnTo>
                    <a:pt x="77470" y="107695"/>
                  </a:lnTo>
                  <a:lnTo>
                    <a:pt x="37465" y="95884"/>
                  </a:lnTo>
                  <a:lnTo>
                    <a:pt x="0" y="58673"/>
                  </a:lnTo>
                  <a:lnTo>
                    <a:pt x="10160" y="38480"/>
                  </a:lnTo>
                  <a:lnTo>
                    <a:pt x="37465" y="22225"/>
                  </a:lnTo>
                  <a:lnTo>
                    <a:pt x="77470" y="10032"/>
                  </a:lnTo>
                  <a:lnTo>
                    <a:pt x="125602" y="2539"/>
                  </a:lnTo>
                  <a:lnTo>
                    <a:pt x="177419" y="0"/>
                  </a:lnTo>
                  <a:lnTo>
                    <a:pt x="228473" y="2539"/>
                  </a:lnTo>
                  <a:lnTo>
                    <a:pt x="276606" y="10032"/>
                  </a:lnTo>
                  <a:lnTo>
                    <a:pt x="316865" y="22225"/>
                  </a:lnTo>
                  <a:lnTo>
                    <a:pt x="344550" y="38480"/>
                  </a:lnTo>
                  <a:lnTo>
                    <a:pt x="354838" y="58673"/>
                  </a:lnTo>
                  <a:lnTo>
                    <a:pt x="344550" y="79501"/>
                  </a:lnTo>
                  <a:lnTo>
                    <a:pt x="316865" y="95884"/>
                  </a:lnTo>
                  <a:lnTo>
                    <a:pt x="276606" y="107695"/>
                  </a:lnTo>
                  <a:lnTo>
                    <a:pt x="228473" y="114934"/>
                  </a:lnTo>
                  <a:lnTo>
                    <a:pt x="177419" y="117220"/>
                  </a:lnTo>
                  <a:close/>
                </a:path>
                <a:path w="354965" h="117475">
                  <a:moveTo>
                    <a:pt x="177419" y="14604"/>
                  </a:moveTo>
                  <a:lnTo>
                    <a:pt x="121412" y="17525"/>
                  </a:lnTo>
                  <a:lnTo>
                    <a:pt x="76200" y="24891"/>
                  </a:lnTo>
                  <a:lnTo>
                    <a:pt x="42799" y="35178"/>
                  </a:lnTo>
                  <a:lnTo>
                    <a:pt x="14732" y="58673"/>
                  </a:lnTo>
                  <a:lnTo>
                    <a:pt x="21971" y="70230"/>
                  </a:lnTo>
                  <a:lnTo>
                    <a:pt x="42799" y="82041"/>
                  </a:lnTo>
                  <a:lnTo>
                    <a:pt x="76200" y="92455"/>
                  </a:lnTo>
                  <a:lnTo>
                    <a:pt x="121412" y="99821"/>
                  </a:lnTo>
                  <a:lnTo>
                    <a:pt x="177419" y="102615"/>
                  </a:lnTo>
                  <a:lnTo>
                    <a:pt x="232664" y="99821"/>
                  </a:lnTo>
                  <a:lnTo>
                    <a:pt x="277749" y="92455"/>
                  </a:lnTo>
                  <a:lnTo>
                    <a:pt x="311531" y="82041"/>
                  </a:lnTo>
                  <a:lnTo>
                    <a:pt x="332613" y="70230"/>
                  </a:lnTo>
                  <a:lnTo>
                    <a:pt x="339978" y="58673"/>
                  </a:lnTo>
                  <a:lnTo>
                    <a:pt x="332613" y="46989"/>
                  </a:lnTo>
                  <a:lnTo>
                    <a:pt x="311531" y="35178"/>
                  </a:lnTo>
                  <a:lnTo>
                    <a:pt x="277749" y="24891"/>
                  </a:lnTo>
                  <a:lnTo>
                    <a:pt x="232664" y="17525"/>
                  </a:lnTo>
                  <a:lnTo>
                    <a:pt x="177419" y="146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7">
              <a:extLst>
                <a:ext uri="{FF2B5EF4-FFF2-40B4-BE49-F238E27FC236}">
                  <a16:creationId xmlns="" xmlns:a16="http://schemas.microsoft.com/office/drawing/2014/main" id="{31218A74-1456-4E6E-BA6E-719D5A70FB5B}"/>
                </a:ext>
              </a:extLst>
            </p:cNvPr>
            <p:cNvSpPr/>
            <p:nvPr/>
          </p:nvSpPr>
          <p:spPr>
            <a:xfrm>
              <a:off x="7341777" y="3512635"/>
              <a:ext cx="295038" cy="107458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37465" y="86867"/>
                  </a:lnTo>
                  <a:lnTo>
                    <a:pt x="77470" y="98551"/>
                  </a:lnTo>
                  <a:lnTo>
                    <a:pt x="125602" y="105536"/>
                  </a:lnTo>
                  <a:lnTo>
                    <a:pt x="177419" y="107949"/>
                  </a:lnTo>
                  <a:lnTo>
                    <a:pt x="228473" y="105536"/>
                  </a:lnTo>
                  <a:lnTo>
                    <a:pt x="276606" y="98551"/>
                  </a:lnTo>
                  <a:lnTo>
                    <a:pt x="293877" y="93471"/>
                  </a:lnTo>
                  <a:lnTo>
                    <a:pt x="177419" y="93471"/>
                  </a:lnTo>
                  <a:lnTo>
                    <a:pt x="121412" y="90804"/>
                  </a:lnTo>
                  <a:lnTo>
                    <a:pt x="76200" y="83438"/>
                  </a:lnTo>
                  <a:lnTo>
                    <a:pt x="42799" y="73278"/>
                  </a:lnTo>
                  <a:lnTo>
                    <a:pt x="21971" y="61721"/>
                  </a:lnTo>
                  <a:lnTo>
                    <a:pt x="14732" y="50291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08" name="object 28">
              <a:extLst>
                <a:ext uri="{FF2B5EF4-FFF2-40B4-BE49-F238E27FC236}">
                  <a16:creationId xmlns="" xmlns:a16="http://schemas.microsoft.com/office/drawing/2014/main" id="{3A8F6261-8B90-4EDD-8BBB-177839077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50" y="3512819"/>
              <a:ext cx="177419" cy="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bject 29">
              <a:extLst>
                <a:ext uri="{FF2B5EF4-FFF2-40B4-BE49-F238E27FC236}">
                  <a16:creationId xmlns="" xmlns:a16="http://schemas.microsoft.com/office/drawing/2014/main" id="{575F9A84-34FB-43A5-A5A9-FA0A14B959E1}"/>
                </a:ext>
              </a:extLst>
            </p:cNvPr>
            <p:cNvSpPr/>
            <p:nvPr/>
          </p:nvSpPr>
          <p:spPr>
            <a:xfrm>
              <a:off x="7341777" y="3512635"/>
              <a:ext cx="355610" cy="107458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49"/>
                  </a:moveTo>
                  <a:lnTo>
                    <a:pt x="125602" y="105536"/>
                  </a:lnTo>
                  <a:lnTo>
                    <a:pt x="77470" y="98551"/>
                  </a:lnTo>
                  <a:lnTo>
                    <a:pt x="37465" y="86867"/>
                  </a:lnTo>
                  <a:lnTo>
                    <a:pt x="0" y="50291"/>
                  </a:lnTo>
                  <a:lnTo>
                    <a:pt x="0" y="21208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2"/>
                  </a:lnTo>
                  <a:lnTo>
                    <a:pt x="14732" y="44068"/>
                  </a:lnTo>
                  <a:lnTo>
                    <a:pt x="14732" y="49529"/>
                  </a:lnTo>
                  <a:lnTo>
                    <a:pt x="14732" y="50291"/>
                  </a:lnTo>
                  <a:lnTo>
                    <a:pt x="21971" y="61721"/>
                  </a:lnTo>
                  <a:lnTo>
                    <a:pt x="42799" y="73278"/>
                  </a:lnTo>
                  <a:lnTo>
                    <a:pt x="76200" y="83438"/>
                  </a:lnTo>
                  <a:lnTo>
                    <a:pt x="121412" y="90677"/>
                  </a:lnTo>
                  <a:lnTo>
                    <a:pt x="177419" y="93471"/>
                  </a:lnTo>
                  <a:lnTo>
                    <a:pt x="232664" y="90677"/>
                  </a:lnTo>
                  <a:lnTo>
                    <a:pt x="277749" y="83438"/>
                  </a:lnTo>
                  <a:lnTo>
                    <a:pt x="311531" y="73278"/>
                  </a:lnTo>
                  <a:lnTo>
                    <a:pt x="332613" y="61721"/>
                  </a:lnTo>
                  <a:lnTo>
                    <a:pt x="339978" y="50291"/>
                  </a:lnTo>
                  <a:lnTo>
                    <a:pt x="339978" y="21208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2"/>
                  </a:lnTo>
                  <a:lnTo>
                    <a:pt x="354838" y="44068"/>
                  </a:lnTo>
                  <a:lnTo>
                    <a:pt x="354838" y="49529"/>
                  </a:lnTo>
                  <a:lnTo>
                    <a:pt x="354838" y="50291"/>
                  </a:lnTo>
                  <a:lnTo>
                    <a:pt x="344550" y="70865"/>
                  </a:lnTo>
                  <a:lnTo>
                    <a:pt x="316865" y="86867"/>
                  </a:lnTo>
                  <a:lnTo>
                    <a:pt x="276606" y="98551"/>
                  </a:lnTo>
                  <a:lnTo>
                    <a:pt x="228473" y="105536"/>
                  </a:lnTo>
                  <a:lnTo>
                    <a:pt x="177419" y="10794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0">
              <a:extLst>
                <a:ext uri="{FF2B5EF4-FFF2-40B4-BE49-F238E27FC236}">
                  <a16:creationId xmlns="" xmlns:a16="http://schemas.microsoft.com/office/drawing/2014/main" id="{04CA8D44-0B44-437F-A037-4188EC65F7B5}"/>
                </a:ext>
              </a:extLst>
            </p:cNvPr>
            <p:cNvSpPr/>
            <p:nvPr/>
          </p:nvSpPr>
          <p:spPr>
            <a:xfrm>
              <a:off x="7341777" y="3600555"/>
              <a:ext cx="295038" cy="107456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37465" y="86868"/>
                  </a:lnTo>
                  <a:lnTo>
                    <a:pt x="77470" y="98551"/>
                  </a:lnTo>
                  <a:lnTo>
                    <a:pt x="125602" y="105537"/>
                  </a:lnTo>
                  <a:lnTo>
                    <a:pt x="177419" y="107950"/>
                  </a:lnTo>
                  <a:lnTo>
                    <a:pt x="228473" y="105537"/>
                  </a:lnTo>
                  <a:lnTo>
                    <a:pt x="276606" y="98551"/>
                  </a:lnTo>
                  <a:lnTo>
                    <a:pt x="293877" y="93472"/>
                  </a:lnTo>
                  <a:lnTo>
                    <a:pt x="177419" y="93472"/>
                  </a:lnTo>
                  <a:lnTo>
                    <a:pt x="121412" y="90805"/>
                  </a:lnTo>
                  <a:lnTo>
                    <a:pt x="76200" y="83438"/>
                  </a:lnTo>
                  <a:lnTo>
                    <a:pt x="42799" y="73279"/>
                  </a:lnTo>
                  <a:lnTo>
                    <a:pt x="21971" y="61722"/>
                  </a:lnTo>
                  <a:lnTo>
                    <a:pt x="14732" y="50292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11" name="object 31">
              <a:extLst>
                <a:ext uri="{FF2B5EF4-FFF2-40B4-BE49-F238E27FC236}">
                  <a16:creationId xmlns="" xmlns:a16="http://schemas.microsoft.com/office/drawing/2014/main" id="{FFB5B5EA-7408-4467-A6CD-31ACA19A1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50" y="3599688"/>
              <a:ext cx="177419" cy="9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bject 32">
              <a:extLst>
                <a:ext uri="{FF2B5EF4-FFF2-40B4-BE49-F238E27FC236}">
                  <a16:creationId xmlns="" xmlns:a16="http://schemas.microsoft.com/office/drawing/2014/main" id="{F1C0085B-7652-405D-87A1-AA466906C976}"/>
                </a:ext>
              </a:extLst>
            </p:cNvPr>
            <p:cNvSpPr/>
            <p:nvPr/>
          </p:nvSpPr>
          <p:spPr>
            <a:xfrm>
              <a:off x="7341777" y="3600555"/>
              <a:ext cx="355610" cy="107456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50"/>
                  </a:moveTo>
                  <a:lnTo>
                    <a:pt x="125602" y="105537"/>
                  </a:lnTo>
                  <a:lnTo>
                    <a:pt x="77470" y="98551"/>
                  </a:lnTo>
                  <a:lnTo>
                    <a:pt x="37465" y="86868"/>
                  </a:lnTo>
                  <a:lnTo>
                    <a:pt x="0" y="50292"/>
                  </a:lnTo>
                  <a:lnTo>
                    <a:pt x="0" y="21209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2"/>
                  </a:lnTo>
                  <a:lnTo>
                    <a:pt x="14732" y="44068"/>
                  </a:lnTo>
                  <a:lnTo>
                    <a:pt x="14732" y="49530"/>
                  </a:lnTo>
                  <a:lnTo>
                    <a:pt x="14732" y="50292"/>
                  </a:lnTo>
                  <a:lnTo>
                    <a:pt x="21971" y="61722"/>
                  </a:lnTo>
                  <a:lnTo>
                    <a:pt x="42799" y="73279"/>
                  </a:lnTo>
                  <a:lnTo>
                    <a:pt x="76200" y="83438"/>
                  </a:lnTo>
                  <a:lnTo>
                    <a:pt x="121412" y="90678"/>
                  </a:lnTo>
                  <a:lnTo>
                    <a:pt x="177419" y="93472"/>
                  </a:lnTo>
                  <a:lnTo>
                    <a:pt x="232664" y="90678"/>
                  </a:lnTo>
                  <a:lnTo>
                    <a:pt x="277749" y="83438"/>
                  </a:lnTo>
                  <a:lnTo>
                    <a:pt x="311531" y="73279"/>
                  </a:lnTo>
                  <a:lnTo>
                    <a:pt x="332613" y="61722"/>
                  </a:lnTo>
                  <a:lnTo>
                    <a:pt x="339978" y="50292"/>
                  </a:lnTo>
                  <a:lnTo>
                    <a:pt x="339978" y="21209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2"/>
                  </a:lnTo>
                  <a:lnTo>
                    <a:pt x="354838" y="44068"/>
                  </a:lnTo>
                  <a:lnTo>
                    <a:pt x="354838" y="49530"/>
                  </a:lnTo>
                  <a:lnTo>
                    <a:pt x="354838" y="50292"/>
                  </a:lnTo>
                  <a:lnTo>
                    <a:pt x="344550" y="70866"/>
                  </a:lnTo>
                  <a:lnTo>
                    <a:pt x="316865" y="86868"/>
                  </a:lnTo>
                  <a:lnTo>
                    <a:pt x="276606" y="98551"/>
                  </a:lnTo>
                  <a:lnTo>
                    <a:pt x="228473" y="105537"/>
                  </a:lnTo>
                  <a:lnTo>
                    <a:pt x="177419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3">
              <a:extLst>
                <a:ext uri="{FF2B5EF4-FFF2-40B4-BE49-F238E27FC236}">
                  <a16:creationId xmlns="" xmlns:a16="http://schemas.microsoft.com/office/drawing/2014/main" id="{E2984B30-C611-4A33-9897-F6CC0B60A23A}"/>
                </a:ext>
              </a:extLst>
            </p:cNvPr>
            <p:cNvSpPr/>
            <p:nvPr/>
          </p:nvSpPr>
          <p:spPr>
            <a:xfrm>
              <a:off x="7341777" y="3684566"/>
              <a:ext cx="295038" cy="107458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419"/>
                  </a:lnTo>
                  <a:lnTo>
                    <a:pt x="37465" y="86995"/>
                  </a:lnTo>
                  <a:lnTo>
                    <a:pt x="77470" y="98552"/>
                  </a:lnTo>
                  <a:lnTo>
                    <a:pt x="125602" y="105537"/>
                  </a:lnTo>
                  <a:lnTo>
                    <a:pt x="177419" y="107950"/>
                  </a:lnTo>
                  <a:lnTo>
                    <a:pt x="228473" y="105537"/>
                  </a:lnTo>
                  <a:lnTo>
                    <a:pt x="276606" y="98552"/>
                  </a:lnTo>
                  <a:lnTo>
                    <a:pt x="293877" y="93599"/>
                  </a:lnTo>
                  <a:lnTo>
                    <a:pt x="177419" y="93599"/>
                  </a:lnTo>
                  <a:lnTo>
                    <a:pt x="121412" y="90805"/>
                  </a:lnTo>
                  <a:lnTo>
                    <a:pt x="76200" y="83566"/>
                  </a:lnTo>
                  <a:lnTo>
                    <a:pt x="42799" y="73279"/>
                  </a:lnTo>
                  <a:lnTo>
                    <a:pt x="21971" y="61722"/>
                  </a:lnTo>
                  <a:lnTo>
                    <a:pt x="14732" y="50419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14" name="object 34">
              <a:extLst>
                <a:ext uri="{FF2B5EF4-FFF2-40B4-BE49-F238E27FC236}">
                  <a16:creationId xmlns="" xmlns:a16="http://schemas.microsoft.com/office/drawing/2014/main" id="{FFD0A17F-89EA-493E-A9B1-84650C424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50" y="3685032"/>
              <a:ext cx="177419" cy="9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bject 35">
              <a:extLst>
                <a:ext uri="{FF2B5EF4-FFF2-40B4-BE49-F238E27FC236}">
                  <a16:creationId xmlns="" xmlns:a16="http://schemas.microsoft.com/office/drawing/2014/main" id="{478DC21E-343C-43AC-950B-D843EA7BC41C}"/>
                </a:ext>
              </a:extLst>
            </p:cNvPr>
            <p:cNvSpPr/>
            <p:nvPr/>
          </p:nvSpPr>
          <p:spPr>
            <a:xfrm>
              <a:off x="7341777" y="3684566"/>
              <a:ext cx="355610" cy="107458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50"/>
                  </a:moveTo>
                  <a:lnTo>
                    <a:pt x="125602" y="105537"/>
                  </a:lnTo>
                  <a:lnTo>
                    <a:pt x="77470" y="98552"/>
                  </a:lnTo>
                  <a:lnTo>
                    <a:pt x="37465" y="86995"/>
                  </a:lnTo>
                  <a:lnTo>
                    <a:pt x="0" y="50419"/>
                  </a:lnTo>
                  <a:lnTo>
                    <a:pt x="0" y="21209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3"/>
                  </a:lnTo>
                  <a:lnTo>
                    <a:pt x="14732" y="44069"/>
                  </a:lnTo>
                  <a:lnTo>
                    <a:pt x="14732" y="49530"/>
                  </a:lnTo>
                  <a:lnTo>
                    <a:pt x="14732" y="50419"/>
                  </a:lnTo>
                  <a:lnTo>
                    <a:pt x="21971" y="61722"/>
                  </a:lnTo>
                  <a:lnTo>
                    <a:pt x="42799" y="73279"/>
                  </a:lnTo>
                  <a:lnTo>
                    <a:pt x="76200" y="83566"/>
                  </a:lnTo>
                  <a:lnTo>
                    <a:pt x="121412" y="90805"/>
                  </a:lnTo>
                  <a:lnTo>
                    <a:pt x="177419" y="93599"/>
                  </a:lnTo>
                  <a:lnTo>
                    <a:pt x="232664" y="90805"/>
                  </a:lnTo>
                  <a:lnTo>
                    <a:pt x="277749" y="83566"/>
                  </a:lnTo>
                  <a:lnTo>
                    <a:pt x="311531" y="73279"/>
                  </a:lnTo>
                  <a:lnTo>
                    <a:pt x="332613" y="61722"/>
                  </a:lnTo>
                  <a:lnTo>
                    <a:pt x="339978" y="50419"/>
                  </a:lnTo>
                  <a:lnTo>
                    <a:pt x="339978" y="21209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3"/>
                  </a:lnTo>
                  <a:lnTo>
                    <a:pt x="354838" y="44069"/>
                  </a:lnTo>
                  <a:lnTo>
                    <a:pt x="354838" y="49530"/>
                  </a:lnTo>
                  <a:lnTo>
                    <a:pt x="354838" y="50419"/>
                  </a:lnTo>
                  <a:lnTo>
                    <a:pt x="344550" y="70866"/>
                  </a:lnTo>
                  <a:lnTo>
                    <a:pt x="316865" y="86995"/>
                  </a:lnTo>
                  <a:lnTo>
                    <a:pt x="276606" y="98552"/>
                  </a:lnTo>
                  <a:lnTo>
                    <a:pt x="228473" y="105537"/>
                  </a:lnTo>
                  <a:lnTo>
                    <a:pt x="177419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6">
              <a:extLst>
                <a:ext uri="{FF2B5EF4-FFF2-40B4-BE49-F238E27FC236}">
                  <a16:creationId xmlns="" xmlns:a16="http://schemas.microsoft.com/office/drawing/2014/main" id="{5B174719-1656-4EEF-99A0-6C25236662C8}"/>
                </a:ext>
              </a:extLst>
            </p:cNvPr>
            <p:cNvSpPr/>
            <p:nvPr/>
          </p:nvSpPr>
          <p:spPr>
            <a:xfrm>
              <a:off x="7513721" y="3735364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625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3625" y="13657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17" name="object 37">
              <a:extLst>
                <a:ext uri="{FF2B5EF4-FFF2-40B4-BE49-F238E27FC236}">
                  <a16:creationId xmlns="" xmlns:a16="http://schemas.microsoft.com/office/drawing/2014/main" id="{E8DBC9F6-B546-4E8D-B158-7AB5EEDC6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067" y="2218944"/>
              <a:ext cx="2788919" cy="284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bject 38">
              <a:extLst>
                <a:ext uri="{FF2B5EF4-FFF2-40B4-BE49-F238E27FC236}">
                  <a16:creationId xmlns="" xmlns:a16="http://schemas.microsoft.com/office/drawing/2014/main" id="{3352972C-4DBE-4953-A0FE-5DF8945027F6}"/>
                </a:ext>
              </a:extLst>
            </p:cNvPr>
            <p:cNvSpPr/>
            <p:nvPr/>
          </p:nvSpPr>
          <p:spPr>
            <a:xfrm>
              <a:off x="7513721" y="3735364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657"/>
                  </a:moveTo>
                  <a:lnTo>
                    <a:pt x="13625" y="13657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39">
              <a:extLst>
                <a:ext uri="{FF2B5EF4-FFF2-40B4-BE49-F238E27FC236}">
                  <a16:creationId xmlns="" xmlns:a16="http://schemas.microsoft.com/office/drawing/2014/main" id="{FB02381F-8ADD-4EF2-BB16-1B82A73F3544}"/>
                </a:ext>
              </a:extLst>
            </p:cNvPr>
            <p:cNvSpPr/>
            <p:nvPr/>
          </p:nvSpPr>
          <p:spPr>
            <a:xfrm>
              <a:off x="7482458" y="3735364"/>
              <a:ext cx="15631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0">
              <a:extLst>
                <a:ext uri="{FF2B5EF4-FFF2-40B4-BE49-F238E27FC236}">
                  <a16:creationId xmlns="" xmlns:a16="http://schemas.microsoft.com/office/drawing/2014/main" id="{1C430C25-96BC-49F0-B390-644362547777}"/>
                </a:ext>
              </a:extLst>
            </p:cNvPr>
            <p:cNvSpPr/>
            <p:nvPr/>
          </p:nvSpPr>
          <p:spPr>
            <a:xfrm>
              <a:off x="7482458" y="3735364"/>
              <a:ext cx="15631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41">
              <a:extLst>
                <a:ext uri="{FF2B5EF4-FFF2-40B4-BE49-F238E27FC236}">
                  <a16:creationId xmlns="" xmlns:a16="http://schemas.microsoft.com/office/drawing/2014/main" id="{F37231C1-7160-4FAB-9D9A-610134C70CF6}"/>
                </a:ext>
              </a:extLst>
            </p:cNvPr>
            <p:cNvSpPr/>
            <p:nvPr/>
          </p:nvSpPr>
          <p:spPr>
            <a:xfrm>
              <a:off x="7543029" y="3735364"/>
              <a:ext cx="13678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2">
              <a:extLst>
                <a:ext uri="{FF2B5EF4-FFF2-40B4-BE49-F238E27FC236}">
                  <a16:creationId xmlns="" xmlns:a16="http://schemas.microsoft.com/office/drawing/2014/main" id="{7F4B404C-219F-4467-A13B-7F1894858BE0}"/>
                </a:ext>
              </a:extLst>
            </p:cNvPr>
            <p:cNvSpPr/>
            <p:nvPr/>
          </p:nvSpPr>
          <p:spPr>
            <a:xfrm>
              <a:off x="7543029" y="3735364"/>
              <a:ext cx="13678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43">
              <a:extLst>
                <a:ext uri="{FF2B5EF4-FFF2-40B4-BE49-F238E27FC236}">
                  <a16:creationId xmlns="" xmlns:a16="http://schemas.microsoft.com/office/drawing/2014/main" id="{5B08F5BD-96D5-4F91-A6E6-A6AA1D42018E}"/>
                </a:ext>
              </a:extLst>
            </p:cNvPr>
            <p:cNvSpPr/>
            <p:nvPr/>
          </p:nvSpPr>
          <p:spPr>
            <a:xfrm>
              <a:off x="7513721" y="3649399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625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3625" y="13657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4">
              <a:extLst>
                <a:ext uri="{FF2B5EF4-FFF2-40B4-BE49-F238E27FC236}">
                  <a16:creationId xmlns="" xmlns:a16="http://schemas.microsoft.com/office/drawing/2014/main" id="{EEC0BAF1-733B-44E4-9CF2-CF8881A8F9E5}"/>
                </a:ext>
              </a:extLst>
            </p:cNvPr>
            <p:cNvSpPr/>
            <p:nvPr/>
          </p:nvSpPr>
          <p:spPr>
            <a:xfrm>
              <a:off x="7513721" y="3649399"/>
              <a:ext cx="13677" cy="13677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657"/>
                  </a:moveTo>
                  <a:lnTo>
                    <a:pt x="13625" y="13657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45">
              <a:extLst>
                <a:ext uri="{FF2B5EF4-FFF2-40B4-BE49-F238E27FC236}">
                  <a16:creationId xmlns="" xmlns:a16="http://schemas.microsoft.com/office/drawing/2014/main" id="{B240C92F-2354-4C82-BA46-2CDB436A5380}"/>
                </a:ext>
              </a:extLst>
            </p:cNvPr>
            <p:cNvSpPr/>
            <p:nvPr/>
          </p:nvSpPr>
          <p:spPr>
            <a:xfrm>
              <a:off x="7482458" y="3649399"/>
              <a:ext cx="15631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46">
              <a:extLst>
                <a:ext uri="{FF2B5EF4-FFF2-40B4-BE49-F238E27FC236}">
                  <a16:creationId xmlns="" xmlns:a16="http://schemas.microsoft.com/office/drawing/2014/main" id="{EEE6131F-179B-4A45-AC8B-5A02A154C52D}"/>
                </a:ext>
              </a:extLst>
            </p:cNvPr>
            <p:cNvSpPr/>
            <p:nvPr/>
          </p:nvSpPr>
          <p:spPr>
            <a:xfrm>
              <a:off x="7482458" y="3649399"/>
              <a:ext cx="15631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47">
              <a:extLst>
                <a:ext uri="{FF2B5EF4-FFF2-40B4-BE49-F238E27FC236}">
                  <a16:creationId xmlns="" xmlns:a16="http://schemas.microsoft.com/office/drawing/2014/main" id="{B7EB3D8D-EBE6-400F-A90C-CE0AC6BBB620}"/>
                </a:ext>
              </a:extLst>
            </p:cNvPr>
            <p:cNvSpPr/>
            <p:nvPr/>
          </p:nvSpPr>
          <p:spPr>
            <a:xfrm>
              <a:off x="7543029" y="3649399"/>
              <a:ext cx="13678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48">
              <a:extLst>
                <a:ext uri="{FF2B5EF4-FFF2-40B4-BE49-F238E27FC236}">
                  <a16:creationId xmlns="" xmlns:a16="http://schemas.microsoft.com/office/drawing/2014/main" id="{C07EE02E-B956-44EF-8722-2462D68C1CE4}"/>
                </a:ext>
              </a:extLst>
            </p:cNvPr>
            <p:cNvSpPr/>
            <p:nvPr/>
          </p:nvSpPr>
          <p:spPr>
            <a:xfrm>
              <a:off x="7543029" y="3649399"/>
              <a:ext cx="13678" cy="13677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49">
              <a:extLst>
                <a:ext uri="{FF2B5EF4-FFF2-40B4-BE49-F238E27FC236}">
                  <a16:creationId xmlns="" xmlns:a16="http://schemas.microsoft.com/office/drawing/2014/main" id="{B0CD99BF-086A-4B91-AD38-59D2F8F4A71A}"/>
                </a:ext>
              </a:extLst>
            </p:cNvPr>
            <p:cNvSpPr/>
            <p:nvPr/>
          </p:nvSpPr>
          <p:spPr>
            <a:xfrm>
              <a:off x="7513721" y="3563433"/>
              <a:ext cx="13677" cy="1563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625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3625" y="15175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50">
              <a:extLst>
                <a:ext uri="{FF2B5EF4-FFF2-40B4-BE49-F238E27FC236}">
                  <a16:creationId xmlns="" xmlns:a16="http://schemas.microsoft.com/office/drawing/2014/main" id="{521786B6-B2FB-47CD-9921-2188CD8A760C}"/>
                </a:ext>
              </a:extLst>
            </p:cNvPr>
            <p:cNvSpPr/>
            <p:nvPr/>
          </p:nvSpPr>
          <p:spPr>
            <a:xfrm>
              <a:off x="7513721" y="3563433"/>
              <a:ext cx="13677" cy="1563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0" y="15175"/>
                  </a:moveTo>
                  <a:lnTo>
                    <a:pt x="13625" y="15175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51">
              <a:extLst>
                <a:ext uri="{FF2B5EF4-FFF2-40B4-BE49-F238E27FC236}">
                  <a16:creationId xmlns="" xmlns:a16="http://schemas.microsoft.com/office/drawing/2014/main" id="{08089A1D-0600-46B3-8AFD-29962A72198B}"/>
                </a:ext>
              </a:extLst>
            </p:cNvPr>
            <p:cNvSpPr/>
            <p:nvPr/>
          </p:nvSpPr>
          <p:spPr>
            <a:xfrm>
              <a:off x="7482458" y="3563433"/>
              <a:ext cx="15631" cy="1563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139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5139" y="15175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2">
              <a:extLst>
                <a:ext uri="{FF2B5EF4-FFF2-40B4-BE49-F238E27FC236}">
                  <a16:creationId xmlns="" xmlns:a16="http://schemas.microsoft.com/office/drawing/2014/main" id="{23B55CC6-7C8C-4111-BDF2-CE64E34A94B0}"/>
                </a:ext>
              </a:extLst>
            </p:cNvPr>
            <p:cNvSpPr/>
            <p:nvPr/>
          </p:nvSpPr>
          <p:spPr>
            <a:xfrm>
              <a:off x="7482458" y="3563433"/>
              <a:ext cx="15631" cy="1563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0" y="15175"/>
                  </a:moveTo>
                  <a:lnTo>
                    <a:pt x="15139" y="15175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53">
              <a:extLst>
                <a:ext uri="{FF2B5EF4-FFF2-40B4-BE49-F238E27FC236}">
                  <a16:creationId xmlns="" xmlns:a16="http://schemas.microsoft.com/office/drawing/2014/main" id="{D60FF811-4E93-4AD6-8935-88E6B33395E9}"/>
                </a:ext>
              </a:extLst>
            </p:cNvPr>
            <p:cNvSpPr/>
            <p:nvPr/>
          </p:nvSpPr>
          <p:spPr>
            <a:xfrm>
              <a:off x="7543029" y="3563433"/>
              <a:ext cx="13678" cy="1563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139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5139" y="15175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54">
              <a:extLst>
                <a:ext uri="{FF2B5EF4-FFF2-40B4-BE49-F238E27FC236}">
                  <a16:creationId xmlns="" xmlns:a16="http://schemas.microsoft.com/office/drawing/2014/main" id="{DED326BB-9A76-416A-A7B4-5FCD79D8AE95}"/>
                </a:ext>
              </a:extLst>
            </p:cNvPr>
            <p:cNvSpPr/>
            <p:nvPr/>
          </p:nvSpPr>
          <p:spPr>
            <a:xfrm>
              <a:off x="7543029" y="3563433"/>
              <a:ext cx="13678" cy="1563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0" y="15175"/>
                  </a:moveTo>
                  <a:lnTo>
                    <a:pt x="15139" y="15175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13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object 55">
              <a:extLst>
                <a:ext uri="{FF2B5EF4-FFF2-40B4-BE49-F238E27FC236}">
                  <a16:creationId xmlns="" xmlns:a16="http://schemas.microsoft.com/office/drawing/2014/main" id="{B38B693E-3869-4002-AAC6-5CC0979DBD98}"/>
                </a:ext>
              </a:extLst>
            </p:cNvPr>
            <p:cNvPicPr/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46447" y="2816352"/>
              <a:ext cx="853439" cy="1658112"/>
            </a:xfrm>
            <a:prstGeom prst="rect">
              <a:avLst/>
            </a:prstGeom>
          </p:spPr>
        </p:pic>
      </p:grpSp>
      <p:sp>
        <p:nvSpPr>
          <p:cNvPr id="58" name="object 56">
            <a:extLst>
              <a:ext uri="{FF2B5EF4-FFF2-40B4-BE49-F238E27FC236}">
                <a16:creationId xmlns="" xmlns:a16="http://schemas.microsoft.com/office/drawing/2014/main" id="{3DF6D10A-DE04-4327-81E9-76648F4AD792}"/>
              </a:ext>
            </a:extLst>
          </p:cNvPr>
          <p:cNvSpPr txBox="1"/>
          <p:nvPr/>
        </p:nvSpPr>
        <p:spPr>
          <a:xfrm>
            <a:off x="4937125" y="2517775"/>
            <a:ext cx="1646238" cy="549275"/>
          </a:xfrm>
          <a:prstGeom prst="rect">
            <a:avLst/>
          </a:prstGeom>
        </p:spPr>
        <p:txBody>
          <a:bodyPr lIns="0" tIns="10319" rIns="0" bIns="0">
            <a:spAutoFit/>
          </a:bodyPr>
          <a:lstStyle/>
          <a:p>
            <a:pPr marL="238873" algn="ctr" eaLnBrk="1" fontAlgn="auto" hangingPunct="1">
              <a:lnSpc>
                <a:spcPts val="1381"/>
              </a:lnSpc>
              <a:spcBef>
                <a:spcPts val="81"/>
              </a:spcBef>
              <a:spcAft>
                <a:spcPts val="0"/>
              </a:spcAft>
              <a:defRPr/>
            </a:pPr>
            <a:r>
              <a:rPr lang="ru-RU" sz="1100" b="1" spc="-4" dirty="0">
                <a:solidFill>
                  <a:srgbClr val="2E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АРХИТЕКТУРА УНИВЕРСИТЕТОВ</a:t>
            </a:r>
            <a:endParaRPr lang="ru-RU" sz="1100" dirty="0">
              <a:solidFill>
                <a:srgbClr val="2E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7DF60986-4982-45B9-9288-F70AD572BAD7}"/>
              </a:ext>
            </a:extLst>
          </p:cNvPr>
          <p:cNvSpPr/>
          <p:nvPr/>
        </p:nvSpPr>
        <p:spPr>
          <a:xfrm>
            <a:off x="349250" y="5516563"/>
            <a:ext cx="11185525" cy="8905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6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4530320-78B9-48DE-B51B-67C32D2CD4AE}"/>
              </a:ext>
            </a:extLst>
          </p:cNvPr>
          <p:cNvSpPr/>
          <p:nvPr/>
        </p:nvSpPr>
        <p:spPr>
          <a:xfrm>
            <a:off x="506413" y="5597525"/>
            <a:ext cx="4149725" cy="681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32172" indent="-232172" eaLnBrk="1" fontAlgn="auto" hangingPunct="1">
              <a:spcBef>
                <a:spcPts val="0"/>
              </a:spcBef>
              <a:spcAft>
                <a:spcPts val="488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1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университета </a:t>
            </a:r>
          </a:p>
          <a:p>
            <a:pPr marL="232172" indent="-232172" eaLnBrk="1" fontAlgn="auto" hangingPunct="1">
              <a:spcBef>
                <a:spcPts val="0"/>
              </a:spcBef>
              <a:spcAft>
                <a:spcPts val="488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1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Прорабатывается привлечение </a:t>
            </a:r>
            <a:r>
              <a:rPr lang="ru-RU" sz="1138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38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38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Казахстан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71F8611-4870-47BE-A311-B1BD22311B71}"/>
              </a:ext>
            </a:extLst>
          </p:cNvPr>
          <p:cNvSpPr/>
          <p:nvPr/>
        </p:nvSpPr>
        <p:spPr>
          <a:xfrm>
            <a:off x="6169025" y="5597525"/>
            <a:ext cx="5067300" cy="68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172" indent="-232172" eaLnBrk="1" fontAlgn="auto" hangingPunct="1">
              <a:spcBef>
                <a:spcPts val="0"/>
              </a:spcBef>
              <a:spcAft>
                <a:spcPts val="488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1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мировым цифровым библиотекам</a:t>
            </a:r>
          </a:p>
          <a:p>
            <a:pPr marL="232172" indent="-232172" eaLnBrk="1" fontAlgn="auto" hangingPunct="1">
              <a:spcBef>
                <a:spcPts val="0"/>
              </a:spcBef>
              <a:spcAft>
                <a:spcPts val="488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1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отечественных вузов размещать собственные </a:t>
            </a:r>
            <a:r>
              <a:rPr lang="ru-RU" sz="11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на платформе </a:t>
            </a:r>
            <a:r>
              <a:rPr lang="ru-RU" sz="1138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endParaRPr lang="ru-RU" sz="1138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1445F79-C7D6-41F1-AFE9-805FB1DC4D45}"/>
              </a:ext>
            </a:extLst>
          </p:cNvPr>
          <p:cNvSpPr txBox="1"/>
          <p:nvPr/>
        </p:nvSpPr>
        <p:spPr>
          <a:xfrm>
            <a:off x="5111750" y="4541838"/>
            <a:ext cx="1792288" cy="468312"/>
          </a:xfrm>
          <a:prstGeom prst="rect">
            <a:avLst/>
          </a:prstGeom>
          <a:solidFill>
            <a:srgbClr val="2E8692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19" b="1" spc="-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ПИЛОТНЫХ ВУЗА: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19" b="1" spc="-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КАЗНИТУ И ВКТУ</a:t>
            </a:r>
            <a:endParaRPr lang="en-US" sz="1219" b="1" spc="-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15" y="6488668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542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>
            <a:extLst>
              <a:ext uri="{FF2B5EF4-FFF2-40B4-BE49-F238E27FC236}">
                <a16:creationId xmlns:a16="http://schemas.microsoft.com/office/drawing/2014/main" xmlns="" id="{8AC446CF-EB3A-4688-9A50-CBE477AD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Прямоугольник 25">
            <a:extLst>
              <a:ext uri="{FF2B5EF4-FFF2-40B4-BE49-F238E27FC236}">
                <a16:creationId xmlns:a16="http://schemas.microsoft.com/office/drawing/2014/main" xmlns="" id="{51C19DBB-B26E-4C05-BF8D-33AC12822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14300"/>
            <a:ext cx="910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ЦЕНТРАЛЬНО-АЗИАТСКОГО ОБРАЗОВАТЕЛЬНОГО ХАБА</a:t>
            </a:r>
          </a:p>
        </p:txBody>
      </p:sp>
      <p:grpSp>
        <p:nvGrpSpPr>
          <p:cNvPr id="63492" name="Группа 42">
            <a:extLst>
              <a:ext uri="{FF2B5EF4-FFF2-40B4-BE49-F238E27FC236}">
                <a16:creationId xmlns:a16="http://schemas.microsoft.com/office/drawing/2014/main" xmlns="" id="{B36507AD-08D1-4815-83D3-55AE1CD43305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63495" name="Google Shape;524;p100">
              <a:extLst>
                <a:ext uri="{FF2B5EF4-FFF2-40B4-BE49-F238E27FC236}">
                  <a16:creationId xmlns:a16="http://schemas.microsoft.com/office/drawing/2014/main" xmlns="" id="{CC1AEDAD-5F7A-4FD5-B1C0-42D655D88D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>
              <a:extLst>
                <a:ext uri="{FF2B5EF4-FFF2-40B4-BE49-F238E27FC236}">
                  <a16:creationId xmlns:a16="http://schemas.microsoft.com/office/drawing/2014/main" xmlns="" id="{3E036B4A-190C-416B-8BA7-2D56B14A371D}"/>
                </a:ext>
              </a:extLst>
            </p:cNvPr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xmlns="" id="{B2C01DB7-F242-453D-BF3E-7D980A97477A}"/>
              </a:ext>
            </a:extLst>
          </p:cNvPr>
          <p:cNvSpPr/>
          <p:nvPr/>
        </p:nvSpPr>
        <p:spPr>
          <a:xfrm>
            <a:off x="-184150" y="3978275"/>
            <a:ext cx="4478338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227D7-6BE4-3FBA-11EF-C3B91BAF47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984250"/>
            <a:ext cx="10652760" cy="56235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01536" y="6423145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7167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2753</Words>
  <Application>Microsoft Office PowerPoint</Application>
  <PresentationFormat>Широкоэкранный</PresentationFormat>
  <Paragraphs>569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Barlow Condensed</vt:lpstr>
      <vt:lpstr>Calibri</vt:lpstr>
      <vt:lpstr>Calibri Light</vt:lpstr>
      <vt:lpstr>DengXian</vt:lpstr>
      <vt:lpstr>Lucida Sans</vt:lpstr>
      <vt:lpstr>Montserrat SemiBold</vt:lpstr>
      <vt:lpstr>Roboto Condensed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Сабенова Мадина</dc:creator>
  <cp:lastModifiedBy>Кудретуллаева Рысгуль</cp:lastModifiedBy>
  <cp:revision>40</cp:revision>
  <dcterms:created xsi:type="dcterms:W3CDTF">2023-12-25T04:06:08Z</dcterms:created>
  <dcterms:modified xsi:type="dcterms:W3CDTF">2024-03-28T15:20:03Z</dcterms:modified>
</cp:coreProperties>
</file>