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0" r:id="rId3"/>
    <p:sldId id="281" r:id="rId4"/>
    <p:sldId id="258" r:id="rId5"/>
    <p:sldId id="278" r:id="rId6"/>
    <p:sldId id="259" r:id="rId7"/>
    <p:sldId id="284" r:id="rId8"/>
    <p:sldId id="283" r:id="rId9"/>
    <p:sldId id="257" r:id="rId10"/>
    <p:sldId id="292" r:id="rId11"/>
    <p:sldId id="276" r:id="rId12"/>
    <p:sldId id="286" r:id="rId13"/>
    <p:sldId id="287" r:id="rId14"/>
    <p:sldId id="288" r:id="rId15"/>
    <p:sldId id="264" r:id="rId16"/>
    <p:sldId id="266" r:id="rId17"/>
    <p:sldId id="263" r:id="rId18"/>
    <p:sldId id="272" r:id="rId19"/>
    <p:sldId id="277" r:id="rId20"/>
    <p:sldId id="28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68" autoAdjust="0"/>
  </p:normalViewPr>
  <p:slideViewPr>
    <p:cSldViewPr snapToGrid="0">
      <p:cViewPr varScale="1">
        <p:scale>
          <a:sx n="100" d="100"/>
          <a:sy n="100" d="100"/>
        </p:scale>
        <p:origin x="9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E8F56-5ADF-4DB6-9201-D59C2519C075}" type="datetimeFigureOut">
              <a:rPr lang="ru-RU" smtClean="0"/>
              <a:t>20.11.2020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296C0-5B3E-49EB-AE59-C0DF559EE35F}" type="slidenum">
              <a:rPr lang="ru-RU" smtClean="0"/>
              <a:t>‹#›</a:t>
            </a:fld>
            <a:endParaRPr lang="ru-RU"/>
          </a:p>
        </p:txBody>
      </p:sp>
    </p:spTree>
    <p:extLst>
      <p:ext uri="{BB962C8B-B14F-4D97-AF65-F5344CB8AC3E}">
        <p14:creationId xmlns:p14="http://schemas.microsoft.com/office/powerpoint/2010/main" val="378153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83296C0-5B3E-49EB-AE59-C0DF559EE35F}" type="slidenum">
              <a:rPr lang="ru-RU" smtClean="0"/>
              <a:t>15</a:t>
            </a:fld>
            <a:endParaRPr lang="ru-RU"/>
          </a:p>
        </p:txBody>
      </p:sp>
    </p:spTree>
    <p:extLst>
      <p:ext uri="{BB962C8B-B14F-4D97-AF65-F5344CB8AC3E}">
        <p14:creationId xmlns:p14="http://schemas.microsoft.com/office/powerpoint/2010/main" val="140133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E66C542-1437-4E32-BF86-A319558F514B}" type="datetimeFigureOut">
              <a:rPr lang="ru-RU" smtClean="0"/>
              <a:t>20.11.2020</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59D1DB9-F64F-4DE9-9BEC-536BAFF5BF9E}"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195999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66C542-1437-4E32-BF86-A319558F514B}" type="datetimeFigureOut">
              <a:rPr lang="ru-RU" smtClean="0"/>
              <a:t>20.11.2020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17672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66C542-1437-4E32-BF86-A319558F514B}" type="datetimeFigureOut">
              <a:rPr lang="ru-RU" smtClean="0"/>
              <a:t>20.11.2020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171352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66C542-1437-4E32-BF86-A319558F514B}" type="datetimeFigureOut">
              <a:rPr lang="ru-RU" smtClean="0"/>
              <a:t>20.11.2020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31112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E66C542-1437-4E32-BF86-A319558F514B}" type="datetimeFigureOut">
              <a:rPr lang="ru-RU" smtClean="0"/>
              <a:t>20.11.2020</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59D1DB9-F64F-4DE9-9BEC-536BAFF5BF9E}"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275154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E66C542-1437-4E32-BF86-A319558F514B}" type="datetimeFigureOut">
              <a:rPr lang="ru-RU" smtClean="0"/>
              <a:t>20.11.2020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341110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E66C542-1437-4E32-BF86-A319558F514B}" type="datetimeFigureOut">
              <a:rPr lang="ru-RU" smtClean="0"/>
              <a:t>20.11.2020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277862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E66C542-1437-4E32-BF86-A319558F514B}" type="datetimeFigureOut">
              <a:rPr lang="ru-RU" smtClean="0"/>
              <a:t>20.11.2020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176433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6C542-1437-4E32-BF86-A319558F514B}" type="datetimeFigureOut">
              <a:rPr lang="ru-RU" smtClean="0"/>
              <a:t>20.11.2020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59D1DB9-F64F-4DE9-9BEC-536BAFF5BF9E}" type="slidenum">
              <a:rPr lang="ru-RU" smtClean="0"/>
              <a:t>‹#›</a:t>
            </a:fld>
            <a:endParaRPr lang="ru-RU"/>
          </a:p>
        </p:txBody>
      </p:sp>
    </p:spTree>
    <p:extLst>
      <p:ext uri="{BB962C8B-B14F-4D97-AF65-F5344CB8AC3E}">
        <p14:creationId xmlns:p14="http://schemas.microsoft.com/office/powerpoint/2010/main" val="332885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66C542-1437-4E32-BF86-A319558F514B}" type="datetimeFigureOut">
              <a:rPr lang="ru-RU" smtClean="0"/>
              <a:t>20.11.2020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59D1DB9-F64F-4DE9-9BEC-536BAFF5BF9E}"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950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66C542-1437-4E32-BF86-A319558F514B}" type="datetimeFigureOut">
              <a:rPr lang="ru-RU" smtClean="0"/>
              <a:t>20.11.2020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59D1DB9-F64F-4DE9-9BEC-536BAFF5BF9E}"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653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E66C542-1437-4E32-BF86-A319558F514B}" type="datetimeFigureOut">
              <a:rPr lang="ru-RU" smtClean="0"/>
              <a:t>20.11.2020</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59D1DB9-F64F-4DE9-9BEC-536BAFF5BF9E}"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6731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sytests.org/emotional/hallF6.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sytests.org/emotional/hallF6.html"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5128" y="825622"/>
            <a:ext cx="8361229" cy="4959715"/>
          </a:xfrm>
        </p:spPr>
        <p:txBody>
          <a:bodyPr/>
          <a:lstStyle/>
          <a:p>
            <a:r>
              <a:rPr lang="kk-KZ" sz="4800" dirty="0">
                <a:solidFill>
                  <a:srgbClr val="FF0000"/>
                </a:solidFill>
                <a:effectLst/>
                <a:latin typeface="Times New Roman" panose="02020603050405020304" pitchFamily="18" charset="0"/>
                <a:ea typeface="Calibri" panose="020F0502020204030204" pitchFamily="34" charset="0"/>
              </a:rPr>
              <a:t>ЭМОЦИОНАЛДЫ ЗИЯТТЫҢ ЖЕТІСТІККЕ ЖЕТКІЗУДЕГІ РӨЛІ</a:t>
            </a:r>
            <a:endParaRPr lang="ru-RU"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595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EB080FE-EB95-4C9E-9BDE-9E6B28662E7D}"/>
              </a:ext>
            </a:extLst>
          </p:cNvPr>
          <p:cNvSpPr>
            <a:spLocks noGrp="1"/>
          </p:cNvSpPr>
          <p:nvPr>
            <p:ph idx="1"/>
          </p:nvPr>
        </p:nvSpPr>
        <p:spPr>
          <a:xfrm>
            <a:off x="958787" y="363985"/>
            <a:ext cx="10981679" cy="6391922"/>
          </a:xfrm>
        </p:spPr>
        <p:txBody>
          <a:bodyPr>
            <a:noAutofit/>
          </a:bodyPr>
          <a:lstStyle/>
          <a:p>
            <a:pPr algn="just"/>
            <a:r>
              <a:rPr lang="ru-RU" sz="3600" b="1" i="0" dirty="0">
                <a:solidFill>
                  <a:srgbClr val="000000"/>
                </a:solidFill>
                <a:effectLst/>
                <a:latin typeface="Times New Roman" panose="02020603050405020304" pitchFamily="18" charset="0"/>
                <a:cs typeface="Times New Roman" panose="02020603050405020304" pitchFamily="18" charset="0"/>
              </a:rPr>
              <a:t> </a:t>
            </a:r>
            <a:r>
              <a:rPr lang="ru-RU" sz="3600" i="0" dirty="0">
                <a:solidFill>
                  <a:srgbClr val="FF0000"/>
                </a:solidFill>
                <a:effectLst/>
                <a:latin typeface="Times New Roman" panose="02020603050405020304" pitchFamily="18" charset="0"/>
                <a:cs typeface="Times New Roman" panose="02020603050405020304" pitchFamily="18" charset="0"/>
              </a:rPr>
              <a:t>«</a:t>
            </a:r>
            <a:r>
              <a:rPr lang="ru-RU" sz="3600" dirty="0" err="1">
                <a:solidFill>
                  <a:srgbClr val="FF0000"/>
                </a:solidFill>
                <a:latin typeface="Times New Roman" panose="02020603050405020304" pitchFamily="18" charset="0"/>
                <a:cs typeface="Times New Roman" panose="02020603050405020304" pitchFamily="18" charset="0"/>
              </a:rPr>
              <a:t>Э</a:t>
            </a:r>
            <a:r>
              <a:rPr lang="ru-RU" sz="3600" i="0" dirty="0" err="1">
                <a:solidFill>
                  <a:srgbClr val="FF0000"/>
                </a:solidFill>
                <a:effectLst/>
                <a:latin typeface="Times New Roman" panose="02020603050405020304" pitchFamily="18" charset="0"/>
                <a:cs typeface="Times New Roman" panose="02020603050405020304" pitchFamily="18" charset="0"/>
              </a:rPr>
              <a:t>моционалды</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зият</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баланың</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табысты</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болашағының</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FF0000"/>
                </a:solidFill>
                <a:effectLst/>
                <a:latin typeface="Times New Roman" panose="02020603050405020304" pitchFamily="18" charset="0"/>
                <a:cs typeface="Times New Roman" panose="02020603050405020304" pitchFamily="18" charset="0"/>
              </a:rPr>
              <a:t>кепілі</a:t>
            </a:r>
            <a:r>
              <a:rPr lang="ru-RU" sz="3600" i="0" dirty="0">
                <a:solidFill>
                  <a:srgbClr val="FF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деген</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тұжырым</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заманауи</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педагогтерды</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зият</a:t>
            </a:r>
            <a:r>
              <a:rPr lang="ru-RU" sz="3600" i="0" dirty="0">
                <a:solidFill>
                  <a:srgbClr val="000000"/>
                </a:solidFill>
                <a:effectLst/>
                <a:latin typeface="Times New Roman" panose="02020603050405020304" pitchFamily="18" charset="0"/>
                <a:cs typeface="Times New Roman" panose="02020603050405020304" pitchFamily="18" charset="0"/>
              </a:rPr>
              <a:t> пен </a:t>
            </a:r>
            <a:r>
              <a:rPr lang="ru-RU" sz="3600" i="0" dirty="0" err="1">
                <a:solidFill>
                  <a:srgbClr val="000000"/>
                </a:solidFill>
                <a:effectLst/>
                <a:latin typeface="Times New Roman" panose="02020603050405020304" pitchFamily="18" charset="0"/>
                <a:cs typeface="Times New Roman" panose="02020603050405020304" pitchFamily="18" charset="0"/>
              </a:rPr>
              <a:t>эмоционалды</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зияттың</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арасындағы</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айырмашылықты</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ажыратуға</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білім</a:t>
            </a:r>
            <a:r>
              <a:rPr lang="ru-RU" sz="3600" i="0" dirty="0">
                <a:solidFill>
                  <a:srgbClr val="000000"/>
                </a:solidFill>
                <a:effectLst/>
                <a:latin typeface="Times New Roman" panose="02020603050405020304" pitchFamily="18" charset="0"/>
                <a:cs typeface="Times New Roman" panose="02020603050405020304" pitchFamily="18" charset="0"/>
              </a:rPr>
              <a:t> беру </a:t>
            </a:r>
            <a:r>
              <a:rPr lang="ru-RU" sz="3600" i="0" dirty="0" err="1">
                <a:solidFill>
                  <a:srgbClr val="000000"/>
                </a:solidFill>
                <a:effectLst/>
                <a:latin typeface="Times New Roman" panose="02020603050405020304" pitchFamily="18" charset="0"/>
                <a:cs typeface="Times New Roman" panose="02020603050405020304" pitchFamily="18" charset="0"/>
              </a:rPr>
              <a:t>үдерісіндегі</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алатын</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орнын</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анықтауға</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және</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дамыту</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жолдарын</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меңгеруге</a:t>
            </a:r>
            <a:r>
              <a:rPr lang="ru-RU" sz="3600" i="0" dirty="0">
                <a:solidFill>
                  <a:srgbClr val="000000"/>
                </a:solidFill>
                <a:effectLst/>
                <a:latin typeface="Times New Roman" panose="02020603050405020304" pitchFamily="18" charset="0"/>
                <a:cs typeface="Times New Roman" panose="02020603050405020304" pitchFamily="18" charset="0"/>
              </a:rPr>
              <a:t> </a:t>
            </a:r>
            <a:r>
              <a:rPr lang="ru-RU" sz="3600" i="0" dirty="0" err="1">
                <a:solidFill>
                  <a:srgbClr val="000000"/>
                </a:solidFill>
                <a:effectLst/>
                <a:latin typeface="Times New Roman" panose="02020603050405020304" pitchFamily="18" charset="0"/>
                <a:cs typeface="Times New Roman" panose="02020603050405020304" pitchFamily="18" charset="0"/>
              </a:rPr>
              <a:t>міндеттейді</a:t>
            </a:r>
            <a:r>
              <a:rPr lang="ru-RU" sz="3600" i="0" dirty="0">
                <a:solidFill>
                  <a:srgbClr val="000000"/>
                </a:solidFill>
                <a:effectLst/>
                <a:latin typeface="Times New Roman" panose="02020603050405020304" pitchFamily="18" charset="0"/>
                <a:cs typeface="Times New Roman" panose="02020603050405020304" pitchFamily="18" charset="0"/>
              </a:rPr>
              <a:t>. </a:t>
            </a:r>
          </a:p>
          <a:p>
            <a:pPr algn="just"/>
            <a:r>
              <a:rPr lang="ru-RU" sz="3600" dirty="0">
                <a:solidFill>
                  <a:schemeClr val="tx1"/>
                </a:solidFill>
                <a:latin typeface="Times New Roman" panose="02020603050405020304" pitchFamily="18" charset="0"/>
                <a:cs typeface="Times New Roman" panose="02020603050405020304" pitchFamily="18" charset="0"/>
              </a:rPr>
              <a:t>Осы </a:t>
            </a:r>
            <a:r>
              <a:rPr lang="ru-RU" sz="3600" dirty="0" err="1">
                <a:solidFill>
                  <a:schemeClr val="tx1"/>
                </a:solidFill>
                <a:latin typeface="Times New Roman" panose="02020603050405020304" pitchFamily="18" charset="0"/>
                <a:cs typeface="Times New Roman" panose="02020603050405020304" pitchFamily="18" charset="0"/>
              </a:rPr>
              <a:t>тұрғыдан</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алғанда</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Қазақ</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ұлттық</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қыздар</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педагогикалық</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университетінің</a:t>
            </a:r>
            <a:r>
              <a:rPr lang="ru-RU" sz="3600" dirty="0">
                <a:solidFill>
                  <a:schemeClr val="tx1"/>
                </a:solidFill>
                <a:latin typeface="Times New Roman" panose="02020603050405020304" pitchFamily="18" charset="0"/>
                <a:cs typeface="Times New Roman" panose="02020603050405020304" pitchFamily="18" charset="0"/>
              </a:rPr>
              <a:t> 1 курс </a:t>
            </a:r>
            <a:r>
              <a:rPr lang="ru-RU" sz="3600" dirty="0" err="1">
                <a:solidFill>
                  <a:schemeClr val="tx1"/>
                </a:solidFill>
                <a:latin typeface="Times New Roman" panose="02020603050405020304" pitchFamily="18" charset="0"/>
                <a:cs typeface="Times New Roman" panose="02020603050405020304" pitchFamily="18" charset="0"/>
              </a:rPr>
              <a:t>Білім</a:t>
            </a:r>
            <a:r>
              <a:rPr lang="ru-RU" sz="3600" dirty="0">
                <a:solidFill>
                  <a:schemeClr val="tx1"/>
                </a:solidFill>
                <a:latin typeface="Times New Roman" panose="02020603050405020304" pitchFamily="18" charset="0"/>
                <a:cs typeface="Times New Roman" panose="02020603050405020304" pitchFamily="18" charset="0"/>
              </a:rPr>
              <a:t> беру </a:t>
            </a:r>
            <a:r>
              <a:rPr lang="ru-RU" sz="3600" dirty="0" err="1">
                <a:solidFill>
                  <a:schemeClr val="tx1"/>
                </a:solidFill>
                <a:latin typeface="Times New Roman" panose="02020603050405020304" pitchFamily="18" charset="0"/>
                <a:cs typeface="Times New Roman" panose="02020603050405020304" pitchFamily="18" charset="0"/>
              </a:rPr>
              <a:t>бағдарламаларына</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a:solidFill>
                  <a:srgbClr val="FF0000"/>
                </a:solidFill>
                <a:latin typeface="Times New Roman" panose="02020603050405020304" pitchFamily="18" charset="0"/>
                <a:cs typeface="Times New Roman" panose="02020603050405020304" pitchFamily="18" charset="0"/>
              </a:rPr>
              <a:t>«</a:t>
            </a:r>
            <a:r>
              <a:rPr lang="ru-RU" sz="3600" dirty="0" err="1">
                <a:solidFill>
                  <a:srgbClr val="FF0000"/>
                </a:solidFill>
                <a:latin typeface="Times New Roman" panose="02020603050405020304" pitchFamily="18" charset="0"/>
                <a:cs typeface="Times New Roman" panose="02020603050405020304" pitchFamily="18" charset="0"/>
              </a:rPr>
              <a:t>Эмоционалды</a:t>
            </a:r>
            <a:r>
              <a:rPr lang="ru-RU" sz="3600" dirty="0">
                <a:solidFill>
                  <a:srgbClr val="FF0000"/>
                </a:solidFill>
                <a:latin typeface="Times New Roman" panose="02020603050405020304" pitchFamily="18" charset="0"/>
                <a:cs typeface="Times New Roman" panose="02020603050405020304" pitchFamily="18" charset="0"/>
              </a:rPr>
              <a:t> интеллект» </a:t>
            </a:r>
            <a:r>
              <a:rPr lang="ru-RU" sz="3600" dirty="0" err="1">
                <a:solidFill>
                  <a:schemeClr val="tx1"/>
                </a:solidFill>
                <a:latin typeface="Times New Roman" panose="02020603050405020304" pitchFamily="18" charset="0"/>
                <a:cs typeface="Times New Roman" panose="02020603050405020304" pitchFamily="18" charset="0"/>
              </a:rPr>
              <a:t>пәні</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енгізіліп</a:t>
            </a:r>
            <a:r>
              <a:rPr lang="ru-RU" sz="3600" dirty="0">
                <a:solidFill>
                  <a:schemeClr val="tx1"/>
                </a:solidFill>
                <a:latin typeface="Times New Roman" panose="02020603050405020304" pitchFamily="18" charset="0"/>
                <a:cs typeface="Times New Roman" panose="02020603050405020304" pitchFamily="18" charset="0"/>
              </a:rPr>
              <a:t> </a:t>
            </a:r>
            <a:r>
              <a:rPr lang="ru-RU" sz="3600" dirty="0" err="1">
                <a:solidFill>
                  <a:schemeClr val="tx1"/>
                </a:solidFill>
                <a:latin typeface="Times New Roman" panose="02020603050405020304" pitchFamily="18" charset="0"/>
                <a:cs typeface="Times New Roman" panose="02020603050405020304" pitchFamily="18" charset="0"/>
              </a:rPr>
              <a:t>отыр</a:t>
            </a:r>
            <a:r>
              <a:rPr lang="ru-RU"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349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753532" y="160867"/>
            <a:ext cx="6223001" cy="6316133"/>
          </a:xfrm>
        </p:spPr>
        <p:style>
          <a:lnRef idx="2">
            <a:schemeClr val="accent1"/>
          </a:lnRef>
          <a:fillRef idx="1">
            <a:schemeClr val="lt1"/>
          </a:fillRef>
          <a:effectRef idx="0">
            <a:schemeClr val="accent1"/>
          </a:effectRef>
          <a:fontRef idx="minor">
            <a:schemeClr val="dk1"/>
          </a:fontRef>
        </p:style>
        <p:txBody>
          <a:bodyPr>
            <a:noAutofit/>
          </a:bodyPr>
          <a:lstStyle/>
          <a:p>
            <a:pPr marL="0" indent="355600" algn="just">
              <a:lnSpc>
                <a:spcPct val="100000"/>
              </a:lnSpc>
              <a:spcBef>
                <a:spcPts val="0"/>
              </a:spcBef>
              <a:spcAft>
                <a:spcPts val="0"/>
              </a:spcAft>
            </a:pPr>
            <a:r>
              <a:rPr lang="kk-KZ" b="1" dirty="0">
                <a:solidFill>
                  <a:srgbClr val="FF0000"/>
                </a:solidFill>
                <a:latin typeface="Times New Roman" panose="02020603050405020304" pitchFamily="18" charset="0"/>
                <a:cs typeface="Times New Roman" panose="02020603050405020304" pitchFamily="18" charset="0"/>
              </a:rPr>
              <a:t>Бірінші кезеңде </a:t>
            </a:r>
            <a:r>
              <a:rPr lang="kk-KZ"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ҚазҰҚПУ-нің 10 оқытушысы </a:t>
            </a:r>
            <a:r>
              <a:rPr lang="en-US" dirty="0">
                <a:latin typeface="Times New Roman" panose="02020603050405020304" pitchFamily="18" charset="0"/>
                <a:cs typeface="Times New Roman" panose="02020603050405020304" pitchFamily="18" charset="0"/>
              </a:rPr>
              <a:t>SKILLFOLIO</a:t>
            </a:r>
            <a:r>
              <a:rPr lang="kk-KZ"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эмоционалды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зияткерлік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soft skills</a:t>
            </a:r>
            <a:r>
              <a:rPr lang="kk-KZ"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ты </a:t>
            </a:r>
            <a:r>
              <a:rPr lang="ru-RU" dirty="0" err="1">
                <a:latin typeface="Times New Roman" panose="02020603050405020304" pitchFamily="18" charset="0"/>
                <a:cs typeface="Times New Roman" panose="02020603050405020304" pitchFamily="18" charset="0"/>
              </a:rPr>
              <a:t>диагностикалау</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дамытудың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кешенді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платформасынан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тренерлік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курстан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өтіп</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SKILLFOLIO JUNIOR </a:t>
            </a:r>
            <a:r>
              <a:rPr lang="ru-RU" dirty="0">
                <a:latin typeface="Times New Roman" panose="02020603050405020304" pitchFamily="18" charset="0"/>
                <a:cs typeface="Times New Roman" panose="02020603050405020304" pitchFamily="18" charset="0"/>
              </a:rPr>
              <a:t>ЭКСПЕРТ» 72 </a:t>
            </a:r>
            <a:r>
              <a:rPr lang="ru-RU" dirty="0" err="1">
                <a:latin typeface="Times New Roman" panose="02020603050405020304" pitchFamily="18" charset="0"/>
                <a:cs typeface="Times New Roman" panose="02020603050405020304" pitchFamily="18" charset="0"/>
              </a:rPr>
              <a:t>сағаттық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сертификатқа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болды</a:t>
            </a:r>
            <a:r>
              <a:rPr lang="ru-RU" b="1" dirty="0">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r>
              <a:rPr lang="ru-RU" b="1" dirty="0" err="1">
                <a:solidFill>
                  <a:srgbClr val="FF0000"/>
                </a:solidFill>
                <a:latin typeface="Times New Roman" panose="02020603050405020304" pitchFamily="18" charset="0"/>
                <a:cs typeface="Times New Roman" panose="02020603050405020304" pitchFamily="18" charset="0"/>
              </a:rPr>
              <a:t>Екінші</a:t>
            </a:r>
            <a:r>
              <a:rPr lang="kk-KZ" b="1" dirty="0">
                <a:solidFill>
                  <a:srgbClr val="FF0000"/>
                </a:solidFill>
                <a:latin typeface="Times New Roman" panose="02020603050405020304" pitchFamily="18" charset="0"/>
                <a:cs typeface="Times New Roman" panose="02020603050405020304" pitchFamily="18" charset="0"/>
              </a:rPr>
              <a:t> кезеңде </a:t>
            </a:r>
            <a:r>
              <a:rPr lang="kk-KZ"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SKILLFOLIO</a:t>
            </a:r>
            <a:r>
              <a:rPr lang="kk-KZ"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эмоционалды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зияткерлік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soft skills</a:t>
            </a:r>
            <a:r>
              <a:rPr lang="kk-KZ"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ты </a:t>
            </a:r>
            <a:r>
              <a:rPr lang="ru-RU" dirty="0" err="1">
                <a:latin typeface="Times New Roman" panose="02020603050405020304" pitchFamily="18" charset="0"/>
                <a:cs typeface="Times New Roman" panose="02020603050405020304" pitchFamily="18" charset="0"/>
              </a:rPr>
              <a:t>диагностикалау</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дамытудың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кешенді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платформасы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қазақ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тіліне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аударылды</a:t>
            </a:r>
            <a:r>
              <a:rPr lang="ru-RU" dirty="0">
                <a:latin typeface="Times New Roman" panose="02020603050405020304" pitchFamily="18" charset="0"/>
                <a:cs typeface="Times New Roman" panose="02020603050405020304" pitchFamily="18" charset="0"/>
              </a:rPr>
              <a:t>.</a:t>
            </a:r>
          </a:p>
          <a:p>
            <a:pPr marL="0" indent="355600" algn="just">
              <a:lnSpc>
                <a:spcPct val="100000"/>
              </a:lnSpc>
              <a:spcBef>
                <a:spcPts val="0"/>
              </a:spcBef>
              <a:spcAft>
                <a:spcPts val="0"/>
              </a:spcAft>
            </a:pPr>
            <a:r>
              <a:rPr lang="ru-RU" b="1" dirty="0" err="1">
                <a:solidFill>
                  <a:srgbClr val="FF0000"/>
                </a:solidFill>
                <a:latin typeface="Times New Roman" panose="02020603050405020304" pitchFamily="18" charset="0"/>
                <a:cs typeface="Times New Roman" panose="02020603050405020304" pitchFamily="18" charset="0"/>
              </a:rPr>
              <a:t>Үшінші</a:t>
            </a:r>
            <a:r>
              <a:rPr lang="kk-KZ" b="1" dirty="0">
                <a:solidFill>
                  <a:srgbClr val="FF0000"/>
                </a:solidFill>
                <a:latin typeface="Times New Roman" panose="02020603050405020304" pitchFamily="18" charset="0"/>
                <a:cs typeface="Times New Roman" panose="02020603050405020304" pitchFamily="18" charset="0"/>
              </a:rPr>
              <a:t> кезеңде </a:t>
            </a:r>
            <a:r>
              <a:rPr lang="kk-KZ"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1 курс студенттерінің Білім беру бағдарламаларына «Эмоционалдық интеллект» атты пән енгізіліп, орыс, қазақ топтарында жүргізілуде. </a:t>
            </a:r>
          </a:p>
          <a:p>
            <a:pPr marL="0" indent="0" algn="just">
              <a:lnSpc>
                <a:spcPct val="100000"/>
              </a:lnSpc>
              <a:spcBef>
                <a:spcPts val="0"/>
              </a:spcBef>
              <a:spcAft>
                <a:spcPts val="0"/>
              </a:spcAft>
            </a:pPr>
            <a:endParaRPr lang="kk-KZ" sz="1800" b="1"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EBE95970-E068-4673-A6F6-8A64542F73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7177" y="160867"/>
            <a:ext cx="4811922" cy="6316133"/>
          </a:xfrm>
          <a:prstGeom prst="rect">
            <a:avLst/>
          </a:prstGeom>
        </p:spPr>
      </p:pic>
    </p:spTree>
    <p:extLst>
      <p:ext uri="{BB962C8B-B14F-4D97-AF65-F5344CB8AC3E}">
        <p14:creationId xmlns:p14="http://schemas.microsoft.com/office/powerpoint/2010/main" val="213435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1AC4F10-2D8A-4BCE-A19B-F0FA31829E3D}"/>
              </a:ext>
            </a:extLst>
          </p:cNvPr>
          <p:cNvPicPr>
            <a:picLocks noChangeAspect="1"/>
          </p:cNvPicPr>
          <p:nvPr/>
        </p:nvPicPr>
        <p:blipFill>
          <a:blip r:embed="rId2"/>
          <a:stretch>
            <a:fillRect/>
          </a:stretch>
        </p:blipFill>
        <p:spPr>
          <a:xfrm>
            <a:off x="523782" y="672055"/>
            <a:ext cx="11523216" cy="5845946"/>
          </a:xfrm>
          <a:prstGeom prst="rect">
            <a:avLst/>
          </a:prstGeom>
        </p:spPr>
      </p:pic>
      <p:sp>
        <p:nvSpPr>
          <p:cNvPr id="8" name="TextBox 7">
            <a:extLst>
              <a:ext uri="{FF2B5EF4-FFF2-40B4-BE49-F238E27FC236}">
                <a16:creationId xmlns:a16="http://schemas.microsoft.com/office/drawing/2014/main" id="{C2484750-EA78-4BC1-9FA5-31185589FFD6}"/>
              </a:ext>
            </a:extLst>
          </p:cNvPr>
          <p:cNvSpPr txBox="1"/>
          <p:nvPr/>
        </p:nvSpPr>
        <p:spPr>
          <a:xfrm>
            <a:off x="1573566" y="210390"/>
            <a:ext cx="10056181" cy="461665"/>
          </a:xfrm>
          <a:prstGeom prst="rect">
            <a:avLst/>
          </a:prstGeom>
          <a:noFill/>
        </p:spPr>
        <p:txBody>
          <a:bodyPr wrap="square">
            <a:spAutoFit/>
          </a:bodyPr>
          <a:lstStyle/>
          <a:p>
            <a:r>
              <a:rPr lang="ru-RU" sz="2400" b="1" dirty="0" err="1">
                <a:latin typeface="Times New Roman" panose="02020603050405020304" pitchFamily="18" charset="0"/>
                <a:cs typeface="Times New Roman" panose="02020603050405020304" pitchFamily="18" charset="0"/>
              </a:rPr>
              <a:t>Студенттердің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метатанымын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диагностикалау</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70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08D52C1-F1ED-4231-B08D-861A82156499}"/>
              </a:ext>
            </a:extLst>
          </p:cNvPr>
          <p:cNvPicPr>
            <a:picLocks noChangeAspect="1"/>
          </p:cNvPicPr>
          <p:nvPr/>
        </p:nvPicPr>
        <p:blipFill>
          <a:blip r:embed="rId2"/>
          <a:stretch>
            <a:fillRect/>
          </a:stretch>
        </p:blipFill>
        <p:spPr>
          <a:xfrm>
            <a:off x="426129" y="852256"/>
            <a:ext cx="11478827" cy="5934750"/>
          </a:xfrm>
          <a:prstGeom prst="rect">
            <a:avLst/>
          </a:prstGeom>
        </p:spPr>
      </p:pic>
      <p:sp>
        <p:nvSpPr>
          <p:cNvPr id="7" name="TextBox 6">
            <a:extLst>
              <a:ext uri="{FF2B5EF4-FFF2-40B4-BE49-F238E27FC236}">
                <a16:creationId xmlns:a16="http://schemas.microsoft.com/office/drawing/2014/main" id="{A3D48EF8-EB70-4104-8D95-DD00C39982B8}"/>
              </a:ext>
            </a:extLst>
          </p:cNvPr>
          <p:cNvSpPr txBox="1"/>
          <p:nvPr/>
        </p:nvSpPr>
        <p:spPr>
          <a:xfrm>
            <a:off x="1635711" y="70994"/>
            <a:ext cx="6094520" cy="461665"/>
          </a:xfrm>
          <a:prstGeom prst="rect">
            <a:avLst/>
          </a:prstGeom>
          <a:noFill/>
        </p:spPr>
        <p:txBody>
          <a:bodyPr wrap="square">
            <a:spAutoFit/>
          </a:bodyPr>
          <a:lstStyle/>
          <a:p>
            <a:r>
              <a:rPr lang="ru-RU" sz="2400" b="1" dirty="0" err="1">
                <a:latin typeface="Times New Roman" panose="02020603050405020304" pitchFamily="18" charset="0"/>
                <a:cs typeface="Times New Roman" panose="02020603050405020304" pitchFamily="18" charset="0"/>
              </a:rPr>
              <a:t>Менің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мақсатым</a:t>
            </a:r>
            <a:r>
              <a:rPr lang="ru-RU"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499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5DC4C72-C36E-4969-AD01-20722A994EF6}"/>
              </a:ext>
            </a:extLst>
          </p:cNvPr>
          <p:cNvPicPr>
            <a:picLocks noChangeAspect="1"/>
          </p:cNvPicPr>
          <p:nvPr/>
        </p:nvPicPr>
        <p:blipFill>
          <a:blip r:embed="rId2"/>
          <a:stretch>
            <a:fillRect/>
          </a:stretch>
        </p:blipFill>
        <p:spPr>
          <a:xfrm>
            <a:off x="736846" y="763479"/>
            <a:ext cx="11121779" cy="5732571"/>
          </a:xfrm>
          <a:prstGeom prst="rect">
            <a:avLst/>
          </a:prstGeom>
        </p:spPr>
      </p:pic>
      <p:sp>
        <p:nvSpPr>
          <p:cNvPr id="7" name="TextBox 6">
            <a:extLst>
              <a:ext uri="{FF2B5EF4-FFF2-40B4-BE49-F238E27FC236}">
                <a16:creationId xmlns:a16="http://schemas.microsoft.com/office/drawing/2014/main" id="{3644E201-8C97-479E-A3BD-800DCD6AA96F}"/>
              </a:ext>
            </a:extLst>
          </p:cNvPr>
          <p:cNvSpPr txBox="1"/>
          <p:nvPr/>
        </p:nvSpPr>
        <p:spPr>
          <a:xfrm>
            <a:off x="2112886" y="126052"/>
            <a:ext cx="8646850" cy="461665"/>
          </a:xfrm>
          <a:prstGeom prst="rect">
            <a:avLst/>
          </a:prstGeom>
          <a:noFill/>
        </p:spPr>
        <p:txBody>
          <a:bodyPr wrap="square">
            <a:spAutoFit/>
          </a:bodyPr>
          <a:lstStyle/>
          <a:p>
            <a:r>
              <a:rPr lang="ru-RU" sz="2400" b="1" dirty="0" err="1">
                <a:latin typeface="Times New Roman" panose="02020603050405020304" pitchFamily="18" charset="0"/>
                <a:cs typeface="Times New Roman" panose="02020603050405020304" pitchFamily="18" charset="0"/>
              </a:rPr>
              <a:t>Менің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жолым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орындайтын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тапсырмалар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жинағы</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20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65" y="16934"/>
            <a:ext cx="6467136" cy="578907"/>
          </a:xfrm>
        </p:spPr>
        <p:txBody>
          <a:bodyPr>
            <a:normAutofit/>
          </a:bodyPr>
          <a:lstStyle/>
          <a:p>
            <a:r>
              <a:rPr lang="kk-KZ" sz="2400" b="1" dirty="0">
                <a:solidFill>
                  <a:srgbClr val="C00000"/>
                </a:solidFill>
                <a:latin typeface="Times New Roman" panose="02020603050405020304" pitchFamily="18" charset="0"/>
                <a:cs typeface="Times New Roman" panose="02020603050405020304" pitchFamily="18" charset="0"/>
              </a:rPr>
              <a:t>Практикалық тапсырмалар: «5 неге» </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5468" y="595840"/>
            <a:ext cx="7120466" cy="6000903"/>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00000"/>
              </a:lnSpc>
              <a:spcBef>
                <a:spcPts val="0"/>
              </a:spcBef>
              <a:spcAft>
                <a:spcPts val="0"/>
              </a:spcAft>
              <a:buNone/>
            </a:pP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әдістің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тарихы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Сакичи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Тойода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компаниясымен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Toyota Motor Corporation </a:t>
            </a:r>
            <a:r>
              <a:rPr lang="ru-RU" sz="2400" dirty="0" err="1">
                <a:latin typeface="Times New Roman" panose="02020603050405020304" pitchFamily="18" charset="0"/>
                <a:cs typeface="Times New Roman" panose="02020603050405020304" pitchFamily="18" charset="0"/>
              </a:rPr>
              <a:t>өзінің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өндірістік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әдістемелерін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дамытуда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пайдаланған</a:t>
            </a:r>
            <a:r>
              <a:rPr lang="ru-RU" sz="2400" dirty="0">
                <a:latin typeface="Times New Roman" panose="02020603050405020304" pitchFamily="18" charset="0"/>
                <a:cs typeface="Times New Roman" panose="02020603050405020304" pitchFamily="18" charset="0"/>
              </a:rPr>
              <a:t>. </a:t>
            </a:r>
          </a:p>
          <a:p>
            <a:pPr marL="0" indent="0" algn="just">
              <a:lnSpc>
                <a:spcPct val="100000"/>
              </a:lnSpc>
              <a:spcBef>
                <a:spcPts val="0"/>
              </a:spcBef>
              <a:spcAft>
                <a:spcPts val="0"/>
              </a:spcAft>
              <a:buNone/>
            </a:pPr>
            <a:r>
              <a:rPr lang="ru-RU" sz="2400" dirty="0" err="1">
                <a:latin typeface="Times New Roman" panose="02020603050405020304" pitchFamily="18" charset="0"/>
                <a:cs typeface="Times New Roman" panose="02020603050405020304" pitchFamily="18" charset="0"/>
              </a:rPr>
              <a:t>Қазір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бизнесте</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оқыту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үдерісін</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тіпті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жазу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кезінде</a:t>
            </a:r>
            <a:r>
              <a:rPr lang="ru-RU" sz="2400" dirty="0">
                <a:latin typeface="Times New Roman" panose="02020603050405020304" pitchFamily="18" charset="0"/>
                <a:cs typeface="Times New Roman" panose="02020603050405020304" pitchFamily="18" charset="0"/>
              </a:rPr>
              <a:t> де </a:t>
            </a:r>
            <a:r>
              <a:rPr lang="ru-RU" sz="2400" dirty="0" err="1">
                <a:latin typeface="Times New Roman" panose="02020603050405020304" pitchFamily="18" charset="0"/>
                <a:cs typeface="Times New Roman" panose="02020603050405020304" pitchFamily="18" charset="0"/>
              </a:rPr>
              <a:t>қолданылады</a:t>
            </a:r>
            <a:r>
              <a:rPr lang="ru-RU" sz="2400" dirty="0">
                <a:latin typeface="Times New Roman" panose="02020603050405020304" pitchFamily="18" charset="0"/>
                <a:cs typeface="Times New Roman" panose="02020603050405020304" pitchFamily="18" charset="0"/>
              </a:rPr>
              <a:t>. </a:t>
            </a:r>
          </a:p>
          <a:p>
            <a:pPr marL="0" indent="0" algn="just">
              <a:lnSpc>
                <a:spcPct val="100000"/>
              </a:lnSpc>
              <a:spcBef>
                <a:spcPts val="0"/>
              </a:spcBef>
              <a:spcAft>
                <a:spcPts val="0"/>
              </a:spcAft>
              <a:buNone/>
            </a:pPr>
            <a:r>
              <a:rPr lang="ru-RU" sz="2400" b="1" dirty="0" err="1">
                <a:solidFill>
                  <a:srgbClr val="FF0000"/>
                </a:solidFill>
                <a:latin typeface="Times New Roman" panose="02020603050405020304" pitchFamily="18" charset="0"/>
                <a:cs typeface="Times New Roman" panose="02020603050405020304" pitchFamily="18" charset="0"/>
              </a:rPr>
              <a:t>Тапсырмаға</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err="1">
                <a:solidFill>
                  <a:srgbClr val="FF0000"/>
                </a:solidFill>
                <a:latin typeface="Times New Roman" panose="02020603050405020304" pitchFamily="18" charset="0"/>
                <a:cs typeface="Times New Roman" panose="02020603050405020304" pitchFamily="18" charset="0"/>
              </a:rPr>
              <a:t>қараңыз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Сіз</a:t>
            </a:r>
            <a:r>
              <a:rPr lang="ru-RU" sz="2400" dirty="0">
                <a:latin typeface="Times New Roman" panose="02020603050405020304" pitchFamily="18" charset="0"/>
                <a:cs typeface="Times New Roman" panose="02020603050405020304" pitchFamily="18" charset="0"/>
              </a:rPr>
              <a:t> Неге" </a:t>
            </a:r>
            <a:r>
              <a:rPr lang="ru-RU" sz="2400" dirty="0" err="1">
                <a:latin typeface="Times New Roman" panose="02020603050405020304" pitchFamily="18" charset="0"/>
                <a:cs typeface="Times New Roman" panose="02020603050405020304" pitchFamily="18" charset="0"/>
              </a:rPr>
              <a:t>деген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сұрақ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қойылған</a:t>
            </a:r>
            <a:r>
              <a:rPr lang="ru-RU" sz="2400" dirty="0">
                <a:latin typeface="Times New Roman" panose="02020603050405020304" pitchFamily="18" charset="0"/>
                <a:cs typeface="Times New Roman" panose="02020603050405020304" pitchFamily="18" charset="0"/>
              </a:rPr>
              <a:t> 5 </a:t>
            </a:r>
            <a:r>
              <a:rPr lang="ru-RU" sz="2400" dirty="0" err="1">
                <a:latin typeface="Times New Roman" panose="02020603050405020304" pitchFamily="18" charset="0"/>
                <a:cs typeface="Times New Roman" panose="02020603050405020304" pitchFamily="18" charset="0"/>
              </a:rPr>
              <a:t>жолды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көресіз</a:t>
            </a:r>
            <a:r>
              <a:rPr lang="ru-RU" sz="2400" dirty="0">
                <a:latin typeface="Times New Roman" panose="02020603050405020304" pitchFamily="18" charset="0"/>
                <a:cs typeface="Times New Roman" panose="02020603050405020304" pitchFamily="18" charset="0"/>
              </a:rPr>
              <a:t>. </a:t>
            </a:r>
          </a:p>
          <a:p>
            <a:pPr marL="0" indent="0" algn="just">
              <a:lnSpc>
                <a:spcPct val="100000"/>
              </a:lnSpc>
              <a:spcBef>
                <a:spcPts val="0"/>
              </a:spcBef>
              <a:spcAft>
                <a:spcPts val="0"/>
              </a:spcAft>
              <a:buNone/>
            </a:pPr>
            <a:r>
              <a:rPr lang="ru-RU" sz="2400" dirty="0" err="1">
                <a:latin typeface="Times New Roman" panose="02020603050405020304" pitchFamily="18" charset="0"/>
                <a:cs typeface="Times New Roman" panose="02020603050405020304" pitchFamily="18" charset="0"/>
              </a:rPr>
              <a:t>Сізді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бұрыннан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мазалап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жүрген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бірнеше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қайталанған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ойланыңыз</a:t>
            </a:r>
            <a:r>
              <a:rPr lang="ru-RU" sz="2400" dirty="0">
                <a:latin typeface="Times New Roman" panose="02020603050405020304" pitchFamily="18" charset="0"/>
                <a:cs typeface="Times New Roman" panose="02020603050405020304" pitchFamily="18" charset="0"/>
              </a:rPr>
              <a:t>. Оны "</a:t>
            </a:r>
            <a:r>
              <a:rPr lang="ru-RU" sz="2400" dirty="0" err="1">
                <a:latin typeface="Times New Roman" panose="02020603050405020304" pitchFamily="18" charset="0"/>
                <a:cs typeface="Times New Roman" panose="02020603050405020304" pitchFamily="18" charset="0"/>
              </a:rPr>
              <a:t>мәселе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жазыңыз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өзіңізге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сұрақ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қойыңыз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неге </a:t>
            </a:r>
            <a:r>
              <a:rPr lang="ru-RU" sz="2400" dirty="0" err="1">
                <a:latin typeface="Times New Roman" panose="02020603050405020304" pitchFamily="18" charset="0"/>
                <a:cs typeface="Times New Roman" panose="02020603050405020304" pitchFamily="18" charset="0"/>
              </a:rPr>
              <a:t>солай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болды</a:t>
            </a:r>
            <a:r>
              <a:rPr lang="ru-RU" sz="2400" dirty="0">
                <a:latin typeface="Times New Roman" panose="02020603050405020304" pitchFamily="18" charset="0"/>
                <a:cs typeface="Times New Roman" panose="02020603050405020304" pitchFamily="18" charset="0"/>
              </a:rPr>
              <a:t>?». </a:t>
            </a:r>
          </a:p>
          <a:p>
            <a:pPr marL="0" indent="0" algn="just">
              <a:lnSpc>
                <a:spcPct val="100000"/>
              </a:lnSpc>
              <a:spcBef>
                <a:spcPts val="0"/>
              </a:spcBef>
              <a:spcAft>
                <a:spcPts val="0"/>
              </a:spcAft>
              <a:buNone/>
            </a:pPr>
            <a:r>
              <a:rPr lang="ru-RU" sz="2400" dirty="0" err="1">
                <a:latin typeface="Times New Roman" panose="02020603050405020304" pitchFamily="18" charset="0"/>
                <a:cs typeface="Times New Roman" panose="02020603050405020304" pitchFamily="18" charset="0"/>
              </a:rPr>
              <a:t>Тапсырманың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қорытындысында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мазалаған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себебі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табылатынына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көзіңіз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жетеді</a:t>
            </a:r>
            <a:r>
              <a:rPr lang="ru-RU" sz="2400" dirty="0">
                <a:latin typeface="Times New Roman" panose="02020603050405020304" pitchFamily="18" charset="0"/>
                <a:cs typeface="Times New Roman" panose="02020603050405020304" pitchFamily="18" charset="0"/>
              </a:rPr>
              <a:t>.</a:t>
            </a:r>
          </a:p>
          <a:p>
            <a:pPr marL="0" indent="0" algn="just">
              <a:buNone/>
            </a:pP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383" y="84667"/>
            <a:ext cx="4847617" cy="6512076"/>
          </a:xfrm>
          <a:prstGeom prst="rect">
            <a:avLst/>
          </a:prstGeom>
        </p:spPr>
      </p:pic>
    </p:spTree>
    <p:extLst>
      <p:ext uri="{BB962C8B-B14F-4D97-AF65-F5344CB8AC3E}">
        <p14:creationId xmlns:p14="http://schemas.microsoft.com/office/powerpoint/2010/main" val="230509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Lenovo\Downloads\WhatsApp Image 2020-10-23 at 11.44.39.jpeg"/>
          <p:cNvPicPr/>
          <p:nvPr/>
        </p:nvPicPr>
        <p:blipFill rotWithShape="1">
          <a:blip r:embed="rId2">
            <a:extLst>
              <a:ext uri="{28A0092B-C50C-407E-A947-70E740481C1C}">
                <a14:useLocalDpi xmlns:a14="http://schemas.microsoft.com/office/drawing/2010/main" val="0"/>
              </a:ext>
            </a:extLst>
          </a:blip>
          <a:srcRect l="-686" t="15440" r="1" b="17776"/>
          <a:stretch/>
        </p:blipFill>
        <p:spPr bwMode="auto">
          <a:xfrm>
            <a:off x="6747932" y="0"/>
            <a:ext cx="5266267" cy="6731000"/>
          </a:xfrm>
          <a:prstGeom prst="rect">
            <a:avLst/>
          </a:prstGeom>
          <a:noFill/>
          <a:ln>
            <a:noFill/>
          </a:ln>
        </p:spPr>
      </p:pic>
      <p:sp>
        <p:nvSpPr>
          <p:cNvPr id="3" name="Прямоугольник 2"/>
          <p:cNvSpPr/>
          <p:nvPr/>
        </p:nvSpPr>
        <p:spPr>
          <a:xfrm>
            <a:off x="888998" y="127000"/>
            <a:ext cx="5858934" cy="5283306"/>
          </a:xfrm>
          <a:prstGeom prst="rect">
            <a:avLst/>
          </a:prstGeom>
        </p:spPr>
        <p:txBody>
          <a:bodyPr wrap="square">
            <a:spAutoFit/>
          </a:bodyPr>
          <a:lstStyle/>
          <a:p>
            <a:pPr algn="just">
              <a:lnSpc>
                <a:spcPct val="115000"/>
              </a:lnSpc>
              <a:spcAft>
                <a:spcPts val="100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Бұл тапсырмада әрбір шардың ішіне өзіңе кедергі ететін эмоциялар тізбегін жазып шығасың. Содан соң шарды диназавр Дедиге бер, ол сенің эмоцияңның қорғаушысы.  Ал енді диназавр Деди мен бірге барлық саған кедергі келтіріп жүрген эмоцияларды ұшырып жіберуге тырыс.</a:t>
            </a:r>
          </a:p>
          <a:p>
            <a:pPr algn="just">
              <a:lnSpc>
                <a:spcPct val="115000"/>
              </a:lnSpc>
              <a:spcAft>
                <a:spcPts val="1000"/>
              </a:spcAft>
            </a:pPr>
            <a:r>
              <a:rPr lang="kk-KZ"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Студенттердің жауабынан үзінді: </a:t>
            </a:r>
            <a:r>
              <a:rPr lang="kk-KZ" sz="2400" i="1" dirty="0">
                <a:latin typeface="Times New Roman" panose="02020603050405020304" pitchFamily="18" charset="0"/>
                <a:ea typeface="Calibri" panose="020F0502020204030204" pitchFamily="34" charset="0"/>
                <a:cs typeface="Times New Roman" panose="02020603050405020304" pitchFamily="18" charset="0"/>
              </a:rPr>
              <a:t>«Мен бұл пратиканы орындау барысында отбасымда ешкімге айта алмай жүрген эмоцияларымнан құтылдым». Енді мен оған қайтып оралмаймын.</a:t>
            </a:r>
          </a:p>
        </p:txBody>
      </p:sp>
    </p:spTree>
    <p:extLst>
      <p:ext uri="{BB962C8B-B14F-4D97-AF65-F5344CB8AC3E}">
        <p14:creationId xmlns:p14="http://schemas.microsoft.com/office/powerpoint/2010/main" val="258194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2201" y="143934"/>
            <a:ext cx="7730066" cy="895349"/>
          </a:xfrm>
        </p:spPr>
        <p:txBody>
          <a:bodyPr/>
          <a:lstStyle/>
          <a:p>
            <a:r>
              <a:rPr lang="kk-KZ" b="1" dirty="0">
                <a:solidFill>
                  <a:srgbClr val="C00000"/>
                </a:solidFill>
                <a:latin typeface="Times New Roman" panose="02020603050405020304" pitchFamily="18" charset="0"/>
                <a:cs typeface="Times New Roman" panose="02020603050405020304" pitchFamily="18" charset="0"/>
              </a:rPr>
              <a:t>Менің бақылау аймағым</a:t>
            </a:r>
            <a:endParaRPr lang="ru-RU" dirty="0"/>
          </a:p>
        </p:txBody>
      </p:sp>
      <p:sp>
        <p:nvSpPr>
          <p:cNvPr id="3" name="Объект 2"/>
          <p:cNvSpPr>
            <a:spLocks noGrp="1"/>
          </p:cNvSpPr>
          <p:nvPr>
            <p:ph idx="1"/>
          </p:nvPr>
        </p:nvSpPr>
        <p:spPr>
          <a:xfrm>
            <a:off x="1092201" y="772887"/>
            <a:ext cx="6442074" cy="594118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lgn="just">
              <a:lnSpc>
                <a:spcPct val="120000"/>
              </a:lnSpc>
              <a:spcBef>
                <a:spcPts val="0"/>
              </a:spcBef>
              <a:spcAft>
                <a:spcPts val="0"/>
              </a:spcAft>
              <a:buNone/>
            </a:pPr>
            <a:r>
              <a:rPr lang="kk-KZ" sz="3200" dirty="0">
                <a:solidFill>
                  <a:schemeClr val="tx1"/>
                </a:solidFill>
                <a:latin typeface="Times New Roman" panose="02020603050405020304" pitchFamily="18" charset="0"/>
                <a:cs typeface="Times New Roman" panose="02020603050405020304" pitchFamily="18" charset="0"/>
              </a:rPr>
              <a:t>Бұл тәжірибе стресске төзімділік дағдыларын дамытуға арналған. Көп жағдайда стресс баланы шамадан тыс бақылауға  байланысты: өз іс-әрекеттерін, өзінің және басқалардың мінез-құлқын, өзінің және басқалардың эмоцияларын және т.б. </a:t>
            </a:r>
          </a:p>
          <a:p>
            <a:pPr marL="0" indent="0" algn="just">
              <a:lnSpc>
                <a:spcPct val="120000"/>
              </a:lnSpc>
              <a:spcBef>
                <a:spcPts val="0"/>
              </a:spcBef>
              <a:spcAft>
                <a:spcPts val="0"/>
              </a:spcAft>
              <a:buNone/>
            </a:pPr>
            <a:r>
              <a:rPr lang="kk-KZ" sz="3200" dirty="0">
                <a:solidFill>
                  <a:schemeClr val="tx1"/>
                </a:solidFill>
                <a:latin typeface="Times New Roman" panose="02020603050405020304" pitchFamily="18" charset="0"/>
                <a:cs typeface="Times New Roman" panose="02020603050405020304" pitchFamily="18" charset="0"/>
              </a:rPr>
              <a:t>Алайда, біздің өмірімізде біз басқара алмайтын және тек жанама түрде әсер ете алатын нәрселер бар. Мына суретке қараңыз:  Сіз екі шеңберді көріп тұрсыз - </a:t>
            </a:r>
            <a:r>
              <a:rPr lang="kk-KZ" sz="3200" b="1" dirty="0">
                <a:solidFill>
                  <a:schemeClr val="tx1"/>
                </a:solidFill>
                <a:latin typeface="Times New Roman" panose="02020603050405020304" pitchFamily="18" charset="0"/>
                <a:cs typeface="Times New Roman" panose="02020603050405020304" pitchFamily="18" charset="0"/>
              </a:rPr>
              <a:t>біреуі екіншісінің </a:t>
            </a:r>
            <a:r>
              <a:rPr lang="kk-KZ" sz="3200" dirty="0">
                <a:solidFill>
                  <a:schemeClr val="tx1"/>
                </a:solidFill>
                <a:latin typeface="Times New Roman" panose="02020603050405020304" pitchFamily="18" charset="0"/>
                <a:cs typeface="Times New Roman" panose="02020603050405020304" pitchFamily="18" charset="0"/>
              </a:rPr>
              <a:t>ішінде. Сіз басқара алатын аймақ </a:t>
            </a:r>
            <a:r>
              <a:rPr lang="kk-KZ" sz="3200" dirty="0">
                <a:solidFill>
                  <a:srgbClr val="FF0000"/>
                </a:solidFill>
                <a:latin typeface="Times New Roman" panose="02020603050405020304" pitchFamily="18" charset="0"/>
                <a:cs typeface="Times New Roman" panose="02020603050405020304" pitchFamily="18" charset="0"/>
              </a:rPr>
              <a:t>сұр-көк </a:t>
            </a:r>
            <a:r>
              <a:rPr lang="kk-KZ" sz="3200" dirty="0">
                <a:solidFill>
                  <a:schemeClr val="tx1"/>
                </a:solidFill>
                <a:latin typeface="Times New Roman" panose="02020603050405020304" pitchFamily="18" charset="0"/>
                <a:cs typeface="Times New Roman" panose="02020603050405020304" pitchFamily="18" charset="0"/>
              </a:rPr>
              <a:t>түспен берілген.</a:t>
            </a:r>
            <a:r>
              <a:rPr lang="ru-RU" sz="3200" dirty="0">
                <a:solidFill>
                  <a:schemeClr val="tx1"/>
                </a:solidFill>
                <a:latin typeface="Times New Roman" panose="02020603050405020304" pitchFamily="18" charset="0"/>
                <a:cs typeface="Times New Roman" panose="02020603050405020304" pitchFamily="18" charset="0"/>
              </a:rPr>
              <a:t> Осы </a:t>
            </a:r>
            <a:r>
              <a:rPr lang="ru-RU" sz="3200" dirty="0" err="1">
                <a:solidFill>
                  <a:schemeClr val="tx1"/>
                </a:solidFill>
                <a:latin typeface="Times New Roman" panose="02020603050405020304" pitchFamily="18" charset="0"/>
                <a:cs typeface="Times New Roman" panose="02020603050405020304" pitchFamily="18" charset="0"/>
              </a:rPr>
              <a:t>шеңберге</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сіз</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басқара</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алатын</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мәселелерді</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жазып</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шығыңыз</a:t>
            </a:r>
            <a:r>
              <a:rPr lang="ru-RU" sz="3200" dirty="0">
                <a:solidFill>
                  <a:schemeClr val="tx1"/>
                </a:solidFill>
                <a:latin typeface="Times New Roman" panose="02020603050405020304" pitchFamily="18" charset="0"/>
                <a:cs typeface="Times New Roman" panose="02020603050405020304" pitchFamily="18" charset="0"/>
              </a:rPr>
              <a:t>. </a:t>
            </a:r>
            <a:r>
              <a:rPr lang="ru-RU" sz="3400" dirty="0">
                <a:solidFill>
                  <a:schemeClr val="tx1"/>
                </a:solidFill>
                <a:latin typeface="Times New Roman" panose="02020603050405020304" pitchFamily="18" charset="0"/>
                <a:cs typeface="Times New Roman" panose="02020603050405020304" pitchFamily="18" charset="0"/>
              </a:rPr>
              <a:t>Ал </a:t>
            </a:r>
            <a:r>
              <a:rPr lang="ru-RU" sz="3400" dirty="0" err="1">
                <a:solidFill>
                  <a:schemeClr val="tx1"/>
                </a:solidFill>
                <a:latin typeface="Times New Roman" panose="02020603050405020304" pitchFamily="18" charset="0"/>
                <a:cs typeface="Times New Roman" panose="02020603050405020304" pitchFamily="18" charset="0"/>
              </a:rPr>
              <a:t>ақ</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түсті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шеңберге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бақылай</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алмайтынын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нәрселерді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жазыңыз</a:t>
            </a:r>
            <a:r>
              <a:rPr lang="ru-RU" sz="3400" dirty="0">
                <a:solidFill>
                  <a:schemeClr val="tx1"/>
                </a:solidFill>
                <a:latin typeface="Times New Roman" panose="02020603050405020304" pitchFamily="18" charset="0"/>
                <a:cs typeface="Times New Roman" panose="02020603050405020304" pitchFamily="18" charset="0"/>
              </a:rPr>
              <a:t>. </a:t>
            </a:r>
          </a:p>
          <a:p>
            <a:pPr marL="0" indent="0" algn="just">
              <a:lnSpc>
                <a:spcPct val="120000"/>
              </a:lnSpc>
              <a:spcBef>
                <a:spcPts val="0"/>
              </a:spcBef>
              <a:spcAft>
                <a:spcPts val="0"/>
              </a:spcAft>
              <a:buNone/>
            </a:pPr>
            <a:r>
              <a:rPr lang="ru-RU" sz="3400" dirty="0" err="1">
                <a:solidFill>
                  <a:schemeClr val="tx1"/>
                </a:solidFill>
                <a:latin typeface="Times New Roman" panose="02020603050405020304" pitchFamily="18" charset="0"/>
                <a:cs typeface="Times New Roman" panose="02020603050405020304" pitchFamily="18" charset="0"/>
              </a:rPr>
              <a:t>Бұл</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жаттығу</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арқылы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адамның</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құдіретті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басқару</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қорғаныс</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механизмін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анықтауға</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болады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Кейбір</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адамдар</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бейсаналы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түрде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айналадағы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барлық</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нәрсе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үшін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жауапкершілікті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сезініп</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егер</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бірдеңе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оның</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бақылауынан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шықса</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оған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өзін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кінәлі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сезініп</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өмір</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бойы</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үреймен</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жүреді</a:t>
            </a:r>
            <a:r>
              <a:rPr lang="ru-RU" sz="3400" dirty="0">
                <a:solidFill>
                  <a:schemeClr val="tx1"/>
                </a:solidFill>
                <a:latin typeface="Times New Roman" panose="02020603050405020304" pitchFamily="18" charset="0"/>
                <a:cs typeface="Times New Roman" panose="02020603050405020304" pitchFamily="18" charset="0"/>
              </a:rPr>
              <a:t>.</a:t>
            </a:r>
          </a:p>
          <a:p>
            <a:pPr marL="0" indent="0" algn="just">
              <a:lnSpc>
                <a:spcPct val="120000"/>
              </a:lnSpc>
              <a:spcBef>
                <a:spcPts val="0"/>
              </a:spcBef>
              <a:spcAft>
                <a:spcPts val="0"/>
              </a:spcAft>
              <a:buNone/>
            </a:pPr>
            <a:r>
              <a:rPr lang="ru-RU" sz="3400" dirty="0" err="1">
                <a:solidFill>
                  <a:srgbClr val="FF0000"/>
                </a:solidFill>
                <a:latin typeface="Times New Roman" panose="02020603050405020304" pitchFamily="18" charset="0"/>
                <a:cs typeface="Times New Roman" panose="02020603050405020304" pitchFamily="18" charset="0"/>
              </a:rPr>
              <a:t>Бұл</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жаттығу</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баланы</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қорншаған</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ортаның</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rgbClr val="FF0000"/>
                </a:solidFill>
                <a:latin typeface="Times New Roman" panose="02020603050405020304" pitchFamily="18" charset="0"/>
                <a:cs typeface="Times New Roman" panose="02020603050405020304" pitchFamily="18" charset="0"/>
              </a:rPr>
              <a:t>әсеріне</a:t>
            </a:r>
            <a:r>
              <a:rPr lang="ru-RU" sz="3400" dirty="0">
                <a:solidFill>
                  <a:srgbClr val="FF0000"/>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төтеп</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бере</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білуді</a:t>
            </a:r>
            <a:r>
              <a:rPr lang="ru-RU" sz="3400" dirty="0">
                <a:solidFill>
                  <a:schemeClr val="tx1"/>
                </a:solidFill>
                <a:latin typeface="Times New Roman" panose="02020603050405020304" pitchFamily="18" charset="0"/>
                <a:cs typeface="Times New Roman" panose="02020603050405020304" pitchFamily="18" charset="0"/>
              </a:rPr>
              <a:t> </a:t>
            </a:r>
            <a:r>
              <a:rPr lang="ru-RU" sz="3400" dirty="0" err="1">
                <a:solidFill>
                  <a:schemeClr val="tx1"/>
                </a:solidFill>
                <a:latin typeface="Times New Roman" panose="02020603050405020304" pitchFamily="18" charset="0"/>
                <a:cs typeface="Times New Roman" panose="02020603050405020304" pitchFamily="18" charset="0"/>
              </a:rPr>
              <a:t>үйретеді</a:t>
            </a:r>
            <a:endParaRPr lang="ru-RU" sz="34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1" y="143934"/>
            <a:ext cx="4419600" cy="6570132"/>
          </a:xfrm>
          <a:prstGeom prst="rect">
            <a:avLst/>
          </a:prstGeom>
        </p:spPr>
      </p:pic>
    </p:spTree>
    <p:extLst>
      <p:ext uri="{BB962C8B-B14F-4D97-AF65-F5344CB8AC3E}">
        <p14:creationId xmlns:p14="http://schemas.microsoft.com/office/powerpoint/2010/main" val="210025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1" t="2464" r="-746" b="7391"/>
          <a:stretch/>
        </p:blipFill>
        <p:spPr>
          <a:xfrm>
            <a:off x="6790267" y="110068"/>
            <a:ext cx="4893733" cy="6688666"/>
          </a:xfrm>
          <a:prstGeom prst="rect">
            <a:avLst/>
          </a:prstGeom>
        </p:spPr>
      </p:pic>
      <p:sp>
        <p:nvSpPr>
          <p:cNvPr id="6" name="TextBox 5">
            <a:extLst>
              <a:ext uri="{FF2B5EF4-FFF2-40B4-BE49-F238E27FC236}">
                <a16:creationId xmlns:a16="http://schemas.microsoft.com/office/drawing/2014/main" id="{13926091-707A-4950-A746-253473C94B7C}"/>
              </a:ext>
            </a:extLst>
          </p:cNvPr>
          <p:cNvSpPr txBox="1"/>
          <p:nvPr/>
        </p:nvSpPr>
        <p:spPr>
          <a:xfrm>
            <a:off x="870858" y="441849"/>
            <a:ext cx="5791200" cy="5539978"/>
          </a:xfrm>
          <a:prstGeom prst="rect">
            <a:avLst/>
          </a:prstGeom>
          <a:noFill/>
        </p:spPr>
        <p:txBody>
          <a:bodyPr wrap="square">
            <a:spAutoFit/>
          </a:bodyPr>
          <a:lstStyle/>
          <a:p>
            <a:pPr algn="just"/>
            <a:r>
              <a:rPr lang="kk-KZ" b="1" dirty="0"/>
              <a:t>«</a:t>
            </a:r>
            <a:r>
              <a:rPr lang="kk-KZ" sz="2400" b="1" dirty="0">
                <a:latin typeface="Times New Roman" panose="02020603050405020304" pitchFamily="18" charset="0"/>
                <a:cs typeface="Times New Roman" panose="02020603050405020304" pitchFamily="18" charset="0"/>
              </a:rPr>
              <a:t>Өмірлік мақсат қоя білу»</a:t>
            </a:r>
          </a:p>
          <a:p>
            <a:pPr algn="just"/>
            <a:r>
              <a:rPr lang="kk-KZ" sz="2400" dirty="0">
                <a:latin typeface="Times New Roman" panose="02020603050405020304" pitchFamily="18" charset="0"/>
                <a:cs typeface="Times New Roman" panose="02020603050405020304" pitchFamily="18" charset="0"/>
              </a:rPr>
              <a:t>Таблицаның </a:t>
            </a:r>
            <a:r>
              <a:rPr lang="kk-KZ" sz="2400" b="1" dirty="0">
                <a:latin typeface="Times New Roman" panose="02020603050405020304" pitchFamily="18" charset="0"/>
                <a:cs typeface="Times New Roman" panose="02020603050405020304" pitchFamily="18" charset="0"/>
              </a:rPr>
              <a:t>бірінші қатарына </a:t>
            </a:r>
            <a:r>
              <a:rPr lang="kk-KZ" sz="2400" dirty="0">
                <a:latin typeface="Times New Roman" panose="02020603050405020304" pitchFamily="18" charset="0"/>
                <a:cs typeface="Times New Roman" panose="02020603050405020304" pitchFamily="18" charset="0"/>
              </a:rPr>
              <a:t>сізге жағымды нәрселерді жазып шығыңыз, </a:t>
            </a:r>
            <a:r>
              <a:rPr lang="kk-KZ" sz="2400" b="1" dirty="0">
                <a:latin typeface="Times New Roman" panose="02020603050405020304" pitchFamily="18" charset="0"/>
                <a:cs typeface="Times New Roman" panose="02020603050405020304" pitchFamily="18" charset="0"/>
              </a:rPr>
              <a:t>екінші қатарға «</a:t>
            </a:r>
            <a:r>
              <a:rPr lang="kk-KZ" sz="2400" dirty="0">
                <a:latin typeface="Times New Roman" panose="02020603050405020304" pitchFamily="18" charset="0"/>
                <a:cs typeface="Times New Roman" panose="02020603050405020304" pitchFamily="18" charset="0"/>
              </a:rPr>
              <a:t>мен нені жақсы жасай аламын» деген сұраққа жауап жазыңыз, </a:t>
            </a:r>
            <a:r>
              <a:rPr lang="kk-KZ" sz="2400" b="1" dirty="0">
                <a:latin typeface="Times New Roman" panose="02020603050405020304" pitchFamily="18" charset="0"/>
                <a:cs typeface="Times New Roman" panose="02020603050405020304" pitchFamily="18" charset="0"/>
              </a:rPr>
              <a:t>үшінші кестеге «нені жақсарта аламын</a:t>
            </a:r>
            <a:r>
              <a:rPr lang="kk-KZ" sz="2400" dirty="0">
                <a:latin typeface="Times New Roman" panose="02020603050405020304" pitchFamily="18" charset="0"/>
                <a:cs typeface="Times New Roman" panose="02020603050405020304" pitchFamily="18" charset="0"/>
              </a:rPr>
              <a:t>, </a:t>
            </a:r>
            <a:r>
              <a:rPr lang="kk-KZ" sz="2400" b="1" dirty="0">
                <a:latin typeface="Times New Roman" panose="02020603050405020304" pitchFamily="18" charset="0"/>
                <a:cs typeface="Times New Roman" panose="02020603050405020304" pitchFamily="18" charset="0"/>
              </a:rPr>
              <a:t>төртінші қатарға «жағдайды қалай жақсартуға болатыны» </a:t>
            </a:r>
            <a:r>
              <a:rPr lang="kk-KZ" sz="2400" dirty="0">
                <a:latin typeface="Times New Roman" panose="02020603050405020304" pitchFamily="18" charset="0"/>
                <a:cs typeface="Times New Roman" panose="02020603050405020304" pitchFamily="18" charset="0"/>
              </a:rPr>
              <a:t>жөнінде 1-2 мақсат құрастырыңыз.</a:t>
            </a:r>
          </a:p>
          <a:p>
            <a:pPr algn="just"/>
            <a:r>
              <a:rPr lang="kk-KZ" sz="2400" b="1" dirty="0">
                <a:latin typeface="Times New Roman" panose="02020603050405020304" pitchFamily="18" charset="0"/>
                <a:cs typeface="Times New Roman" panose="02020603050405020304" pitchFamily="18" charset="0"/>
              </a:rPr>
              <a:t>Студенттердің жауабынан үзінді: </a:t>
            </a:r>
            <a:r>
              <a:rPr lang="kk-KZ" sz="2400" dirty="0">
                <a:latin typeface="Times New Roman" panose="02020603050405020304" pitchFamily="18" charset="0"/>
                <a:cs typeface="Times New Roman" panose="02020603050405020304" pitchFamily="18" charset="0"/>
              </a:rPr>
              <a:t> </a:t>
            </a:r>
            <a:r>
              <a:rPr lang="kk-KZ" sz="2400" i="1" dirty="0">
                <a:latin typeface="Times New Roman" panose="02020603050405020304" pitchFamily="18" charset="0"/>
                <a:cs typeface="Times New Roman" panose="02020603050405020304" pitchFamily="18" charset="0"/>
              </a:rPr>
              <a:t>«Мен бұл тапсырманы орындау барысында алдыма мақсат қоя отырып барлығына қолымды жеткізуге болатынына көзім жетті»</a:t>
            </a:r>
            <a:endParaRPr lang="kk-KZ" sz="2400" b="1" i="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944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905933" y="177799"/>
            <a:ext cx="10845799" cy="6358467"/>
          </a:xfrm>
        </p:spPr>
        <p:style>
          <a:lnRef idx="2">
            <a:schemeClr val="dk1"/>
          </a:lnRef>
          <a:fillRef idx="1">
            <a:schemeClr val="lt1"/>
          </a:fillRef>
          <a:effectRef idx="0">
            <a:schemeClr val="dk1"/>
          </a:effectRef>
          <a:fontRef idx="minor">
            <a:schemeClr val="dk1"/>
          </a:fontRef>
        </p:style>
        <p:txBody>
          <a:bodyPr>
            <a:normAutofit/>
          </a:bodyPr>
          <a:lstStyle/>
          <a:p>
            <a:pPr marL="0" indent="0" algn="just">
              <a:lnSpc>
                <a:spcPct val="100000"/>
              </a:lnSpc>
              <a:spcBef>
                <a:spcPts val="0"/>
              </a:spcBef>
              <a:spcAft>
                <a:spcPts val="0"/>
              </a:spcAft>
              <a:buNone/>
            </a:pPr>
            <a:r>
              <a:rPr lang="en-US" b="1" dirty="0">
                <a:solidFill>
                  <a:srgbClr val="FF0000"/>
                </a:solidFill>
                <a:latin typeface="Times New Roman" panose="02020603050405020304" pitchFamily="18" charset="0"/>
                <a:cs typeface="Times New Roman" panose="02020603050405020304" pitchFamily="18" charset="0"/>
              </a:rPr>
              <a:t>SKILLFOLIO </a:t>
            </a:r>
            <a:r>
              <a:rPr lang="kk-KZ" b="1" dirty="0">
                <a:solidFill>
                  <a:srgbClr val="FF0000"/>
                </a:solidFill>
                <a:latin typeface="Times New Roman" panose="02020603050405020304" pitchFamily="18" charset="0"/>
                <a:cs typeface="Times New Roman" panose="02020603050405020304" pitchFamily="18" charset="0"/>
              </a:rPr>
              <a:t>платформасының ерекшеліктері: </a:t>
            </a:r>
          </a:p>
          <a:p>
            <a:pPr algn="just">
              <a:lnSpc>
                <a:spcPct val="100000"/>
              </a:lnSpc>
              <a:spcBef>
                <a:spcPts val="0"/>
              </a:spcBef>
              <a:spcAft>
                <a:spcPts val="0"/>
              </a:spcAft>
            </a:pPr>
            <a:r>
              <a:rPr lang="kk-KZ" dirty="0">
                <a:solidFill>
                  <a:srgbClr val="C00000"/>
                </a:solidFill>
                <a:latin typeface="Times New Roman" panose="02020603050405020304" pitchFamily="18" charset="0"/>
                <a:cs typeface="Times New Roman" panose="02020603050405020304" pitchFamily="18" charset="0"/>
              </a:rPr>
              <a:t>біріншіден,</a:t>
            </a:r>
            <a:r>
              <a:rPr lang="kk-K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SKILLFOLIO </a:t>
            </a:r>
            <a:r>
              <a:rPr lang="kk-KZ" dirty="0">
                <a:latin typeface="Times New Roman" panose="02020603050405020304" pitchFamily="18" charset="0"/>
                <a:cs typeface="Times New Roman" panose="02020603050405020304" pitchFamily="18" charset="0"/>
              </a:rPr>
              <a:t>платформасы қазіргі заман технологияларына сай, және қолдануға жеңіл түрде берілген. Сондай-ақ бағдарлама үнемі даму үстінде!</a:t>
            </a:r>
          </a:p>
          <a:p>
            <a:pPr algn="just">
              <a:lnSpc>
                <a:spcPct val="100000"/>
              </a:lnSpc>
              <a:spcBef>
                <a:spcPts val="0"/>
              </a:spcBef>
              <a:spcAft>
                <a:spcPts val="0"/>
              </a:spcAft>
            </a:pPr>
            <a:r>
              <a:rPr lang="kk-KZ" dirty="0">
                <a:solidFill>
                  <a:srgbClr val="C00000"/>
                </a:solidFill>
                <a:latin typeface="Times New Roman" panose="02020603050405020304" pitchFamily="18" charset="0"/>
                <a:cs typeface="Times New Roman" panose="02020603050405020304" pitchFamily="18" charset="0"/>
              </a:rPr>
              <a:t>екіншіден,</a:t>
            </a:r>
            <a:r>
              <a:rPr lang="kk-KZ" dirty="0">
                <a:latin typeface="Times New Roman" panose="02020603050405020304" pitchFamily="18" charset="0"/>
                <a:cs typeface="Times New Roman" panose="02020603050405020304" pitchFamily="18" charset="0"/>
              </a:rPr>
              <a:t> дәрістер қысқа (3-5 минутқа дейін) және студенттерді жалықтырмайтын түрде ұсынылған. </a:t>
            </a:r>
          </a:p>
          <a:p>
            <a:pPr algn="just">
              <a:lnSpc>
                <a:spcPct val="100000"/>
              </a:lnSpc>
              <a:spcBef>
                <a:spcPts val="0"/>
              </a:spcBef>
              <a:spcAft>
                <a:spcPts val="0"/>
              </a:spcAft>
            </a:pPr>
            <a:r>
              <a:rPr lang="kk-KZ" dirty="0">
                <a:solidFill>
                  <a:srgbClr val="C00000"/>
                </a:solidFill>
                <a:latin typeface="Times New Roman" panose="02020603050405020304" pitchFamily="18" charset="0"/>
                <a:cs typeface="Times New Roman" panose="02020603050405020304" pitchFamily="18" charset="0"/>
              </a:rPr>
              <a:t>үшіншіден</a:t>
            </a:r>
            <a:r>
              <a:rPr lang="kk-KZ" dirty="0">
                <a:latin typeface="Times New Roman" panose="02020603050405020304" pitchFamily="18" charset="0"/>
                <a:cs typeface="Times New Roman" panose="02020603050405020304" pitchFamily="18" charset="0"/>
              </a:rPr>
              <a:t>, ғалымдардың пайымдауынша адам оқылған ақпараттың тек 20</a:t>
            </a:r>
            <a:r>
              <a:rPr lang="ru-RU"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есту арқылы, 30% — көзбен көру арқылы, 90% — мәселені өз бетінше тұжырымдау және шешу арқылы үйренеді. Оқушылар барлық практикаларды өз бетінше орындайтын болғандықтан </a:t>
            </a:r>
            <a:r>
              <a:rPr lang="ru-RU" dirty="0">
                <a:latin typeface="Times New Roman" panose="02020603050405020304" pitchFamily="18" charset="0"/>
                <a:cs typeface="Times New Roman" panose="02020603050405020304" pitchFamily="18" charset="0"/>
              </a:rPr>
              <a:t>а</a:t>
            </a:r>
            <a:r>
              <a:rPr lang="kk-KZ" dirty="0">
                <a:latin typeface="Times New Roman" panose="02020603050405020304" pitchFamily="18" charset="0"/>
                <a:cs typeface="Times New Roman" panose="02020603050405020304" pitchFamily="18" charset="0"/>
              </a:rPr>
              <a:t>қпараттың 90</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меңгереді</a:t>
            </a:r>
            <a:r>
              <a:rPr lang="ru-RU" dirty="0">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r>
              <a:rPr lang="ru-RU" dirty="0">
                <a:latin typeface="Times New Roman" panose="02020603050405020304" pitchFamily="18" charset="0"/>
                <a:cs typeface="Times New Roman" panose="02020603050405020304" pitchFamily="18" charset="0"/>
              </a:rPr>
              <a:t>П</a:t>
            </a:r>
            <a:r>
              <a:rPr lang="kk-KZ" dirty="0">
                <a:latin typeface="Times New Roman" panose="02020603050405020304" pitchFamily="18" charset="0"/>
                <a:cs typeface="Times New Roman" panose="02020603050405020304" pitchFamily="18" charset="0"/>
              </a:rPr>
              <a:t>рактикалар мен жаттығулардың мақсаты, орындауға қойылатын талаптары, мазмұны, түсінікті, қарапайым түрде берілген. </a:t>
            </a:r>
          </a:p>
          <a:p>
            <a:pPr algn="just">
              <a:lnSpc>
                <a:spcPct val="100000"/>
              </a:lnSpc>
              <a:spcBef>
                <a:spcPts val="0"/>
              </a:spcBef>
              <a:spcAft>
                <a:spcPts val="0"/>
              </a:spcAft>
            </a:pPr>
            <a:r>
              <a:rPr lang="kk-KZ" dirty="0">
                <a:latin typeface="Times New Roman" panose="02020603050405020304" pitchFamily="18" charset="0"/>
                <a:cs typeface="Times New Roman" panose="02020603050405020304" pitchFamily="18" charset="0"/>
              </a:rPr>
              <a:t>Сабақ барысында әрбір тыңдалған дәріске және орындалған практикаға кері байланыс жасалынып, білім алушылар алынған әсерлерін жазып, өз пікірлерін еркін білдіре алады.</a:t>
            </a:r>
          </a:p>
          <a:p>
            <a:pPr algn="just">
              <a:lnSpc>
                <a:spcPct val="100000"/>
              </a:lnSpc>
              <a:spcBef>
                <a:spcPts val="0"/>
              </a:spcBef>
              <a:spcAft>
                <a:spcPts val="0"/>
              </a:spcAft>
            </a:pPr>
            <a:r>
              <a:rPr lang="kk-KZ" dirty="0">
                <a:latin typeface="Times New Roman" panose="02020603050405020304" pitchFamily="18" charset="0"/>
                <a:cs typeface="Times New Roman" panose="02020603050405020304" pitchFamily="18" charset="0"/>
              </a:rPr>
              <a:t>Университеттің оқу үдерісіне платформа енгізіліп жұмыс жасағалы бері студенттер өз проблемаларын айтудан қорықпай  психологиялық тұрғыдан көмекке де жүгінген кездер де кездесті. </a:t>
            </a:r>
          </a:p>
          <a:p>
            <a:pPr algn="just">
              <a:lnSpc>
                <a:spcPct val="100000"/>
              </a:lnSpc>
              <a:spcBef>
                <a:spcPts val="0"/>
              </a:spcBef>
              <a:spcAft>
                <a:spcPts val="0"/>
              </a:spcAft>
            </a:pPr>
            <a:endParaRPr lang="kk-KZ" dirty="0">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kk-KZ" dirty="0">
                <a:solidFill>
                  <a:srgbClr val="FF0000"/>
                </a:solidFill>
                <a:latin typeface="Times New Roman" panose="02020603050405020304" pitchFamily="18" charset="0"/>
                <a:cs typeface="Times New Roman" panose="02020603050405020304" pitchFamily="18" charset="0"/>
              </a:rPr>
              <a:t>Жаңалығымыз:</a:t>
            </a:r>
            <a:r>
              <a:rPr lang="kk-K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SKILLFOLIO</a:t>
            </a:r>
            <a:r>
              <a:rPr lang="kk-KZ" dirty="0">
                <a:latin typeface="Times New Roman" panose="02020603050405020304" pitchFamily="18" charset="0"/>
                <a:cs typeface="Times New Roman" panose="02020603050405020304" pitchFamily="18" charset="0"/>
              </a:rPr>
              <a:t> платформасы бойынша университеттің қысқы мектебінде ЖОО профессор-оқытушыларына, мектеп психолотарына арналған біліктілікті көтеру курстары ұйымдастырылып, 72 сағаттық сертификат берілу жоспарлануда.</a:t>
            </a:r>
          </a:p>
          <a:p>
            <a:pPr algn="just">
              <a:lnSpc>
                <a:spcPct val="100000"/>
              </a:lnSpc>
              <a:spcBef>
                <a:spcPts val="0"/>
              </a:spcBef>
              <a:spcAft>
                <a:spcPts val="0"/>
              </a:spcAft>
            </a:pPr>
            <a:endParaRPr lang="kk-KZ" dirty="0">
              <a:latin typeface="Times New Roman" panose="02020603050405020304" pitchFamily="18" charset="0"/>
              <a:cs typeface="Times New Roman" panose="02020603050405020304" pitchFamily="18" charset="0"/>
            </a:endParaRPr>
          </a:p>
          <a:p>
            <a:pPr marL="0" indent="0" algn="just">
              <a:lnSpc>
                <a:spcPct val="100000"/>
              </a:lnSpc>
              <a:spcBef>
                <a:spcPts val="0"/>
              </a:spcBef>
              <a:spcAft>
                <a:spcPts val="0"/>
              </a:spcAft>
            </a:pPr>
            <a:endParaRPr lang="ru-RU"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9888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80B5AC-644A-44D3-AED4-63FB8C115FC2}"/>
              </a:ext>
            </a:extLst>
          </p:cNvPr>
          <p:cNvSpPr>
            <a:spLocks noGrp="1"/>
          </p:cNvSpPr>
          <p:nvPr>
            <p:ph type="title"/>
          </p:nvPr>
        </p:nvSpPr>
        <p:spPr>
          <a:xfrm>
            <a:off x="1371600" y="685800"/>
            <a:ext cx="9601200" cy="814526"/>
          </a:xfrm>
        </p:spPr>
        <p:txBody>
          <a:bodyPr/>
          <a:lstStyle/>
          <a:p>
            <a:r>
              <a:rPr lang="ru-RU" dirty="0" err="1">
                <a:solidFill>
                  <a:srgbClr val="FF0000"/>
                </a:solidFill>
                <a:latin typeface="Times New Roman" panose="02020603050405020304" pitchFamily="18" charset="0"/>
                <a:cs typeface="Times New Roman" panose="02020603050405020304" pitchFamily="18" charset="0"/>
              </a:rPr>
              <a:t>Эмоционалды</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зият</a:t>
            </a:r>
            <a:r>
              <a:rPr lang="ru-RU" dirty="0">
                <a:solidFill>
                  <a:srgbClr val="FF0000"/>
                </a:solidFill>
                <a:latin typeface="Times New Roman" panose="02020603050405020304" pitchFamily="18" charset="0"/>
                <a:cs typeface="Times New Roman" panose="02020603050405020304" pitchFamily="18" charset="0"/>
              </a:rPr>
              <a:t> - </a:t>
            </a:r>
            <a:r>
              <a:rPr lang="ru-RU" dirty="0" err="1">
                <a:solidFill>
                  <a:srgbClr val="FF0000"/>
                </a:solidFill>
                <a:latin typeface="Times New Roman" panose="02020603050405020304" pitchFamily="18" charset="0"/>
                <a:cs typeface="Times New Roman" panose="02020603050405020304" pitchFamily="18" charset="0"/>
              </a:rPr>
              <a:t>дегеніміз</a:t>
            </a:r>
            <a:r>
              <a:rPr lang="ru-RU" dirty="0">
                <a:solidFill>
                  <a:srgbClr val="FF0000"/>
                </a:solidFill>
                <a:latin typeface="Times New Roman" panose="02020603050405020304" pitchFamily="18" charset="0"/>
                <a:cs typeface="Times New Roman" panose="02020603050405020304" pitchFamily="18" charset="0"/>
              </a:rPr>
              <a:t> не ?</a:t>
            </a:r>
          </a:p>
        </p:txBody>
      </p:sp>
      <p:pic>
        <p:nvPicPr>
          <p:cNvPr id="4" name="Объект 3">
            <a:extLst>
              <a:ext uri="{FF2B5EF4-FFF2-40B4-BE49-F238E27FC236}">
                <a16:creationId xmlns:a16="http://schemas.microsoft.com/office/drawing/2014/main" id="{14175C3D-1443-4591-8625-9F44A0A0A600}"/>
              </a:ext>
            </a:extLst>
          </p:cNvPr>
          <p:cNvPicPr>
            <a:picLocks noGrp="1" noChangeAspect="1"/>
          </p:cNvPicPr>
          <p:nvPr>
            <p:ph idx="1"/>
          </p:nvPr>
        </p:nvPicPr>
        <p:blipFill>
          <a:blip r:embed="rId2"/>
          <a:stretch>
            <a:fillRect/>
          </a:stretch>
        </p:blipFill>
        <p:spPr>
          <a:xfrm>
            <a:off x="2068497" y="1713391"/>
            <a:ext cx="8140823" cy="4458810"/>
          </a:xfrm>
          <a:prstGeom prst="rect">
            <a:avLst/>
          </a:prstGeom>
          <a:solidFill>
            <a:schemeClr val="accent4">
              <a:lumMod val="20000"/>
              <a:lumOff val="80000"/>
            </a:schemeClr>
          </a:solidFill>
        </p:spPr>
      </p:pic>
    </p:spTree>
    <p:extLst>
      <p:ext uri="{BB962C8B-B14F-4D97-AF65-F5344CB8AC3E}">
        <p14:creationId xmlns:p14="http://schemas.microsoft.com/office/powerpoint/2010/main" val="328511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04F0CD2-9937-435B-B540-FA816D9E2221}"/>
              </a:ext>
            </a:extLst>
          </p:cNvPr>
          <p:cNvSpPr>
            <a:spLocks noGrp="1"/>
          </p:cNvSpPr>
          <p:nvPr>
            <p:ph idx="1"/>
          </p:nvPr>
        </p:nvSpPr>
        <p:spPr>
          <a:xfrm>
            <a:off x="1371600" y="1393371"/>
            <a:ext cx="9601200" cy="4474029"/>
          </a:xfrm>
        </p:spPr>
        <p:txBody>
          <a:bodyPr>
            <a:normAutofit/>
          </a:bodyPr>
          <a:lstStyle/>
          <a:p>
            <a:pPr marL="0" indent="0" algn="ctr">
              <a:buNone/>
            </a:pPr>
            <a:r>
              <a:rPr lang="kk-KZ" sz="4400" dirty="0">
                <a:solidFill>
                  <a:srgbClr val="FF0000"/>
                </a:solidFill>
                <a:latin typeface="Times New Roman" panose="02020603050405020304" pitchFamily="18" charset="0"/>
                <a:cs typeface="Times New Roman" panose="02020603050405020304" pitchFamily="18" charset="0"/>
              </a:rPr>
              <a:t>НАЗАРЛАРЫҢЫЗҒА РАҚМЕТ!</a:t>
            </a:r>
            <a:endParaRPr lang="ru-RU"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47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C73730CC-2B96-4ADB-89A9-9678369E8952}"/>
              </a:ext>
            </a:extLst>
          </p:cNvPr>
          <p:cNvPicPr>
            <a:picLocks noGrp="1" noChangeAspect="1"/>
          </p:cNvPicPr>
          <p:nvPr>
            <p:ph idx="1"/>
          </p:nvPr>
        </p:nvPicPr>
        <p:blipFill>
          <a:blip r:embed="rId2"/>
          <a:stretch>
            <a:fillRect/>
          </a:stretch>
        </p:blipFill>
        <p:spPr>
          <a:xfrm>
            <a:off x="4957423" y="494097"/>
            <a:ext cx="3537305" cy="2934903"/>
          </a:xfrm>
          <a:prstGeom prst="rect">
            <a:avLst/>
          </a:prstGeom>
        </p:spPr>
      </p:pic>
      <p:sp>
        <p:nvSpPr>
          <p:cNvPr id="8" name="Овал 7">
            <a:extLst>
              <a:ext uri="{FF2B5EF4-FFF2-40B4-BE49-F238E27FC236}">
                <a16:creationId xmlns:a16="http://schemas.microsoft.com/office/drawing/2014/main" id="{25B35979-C60B-4D72-BAB2-13C64ACDA479}"/>
              </a:ext>
            </a:extLst>
          </p:cNvPr>
          <p:cNvSpPr/>
          <p:nvPr/>
        </p:nvSpPr>
        <p:spPr>
          <a:xfrm>
            <a:off x="781234" y="137233"/>
            <a:ext cx="3746378" cy="3987092"/>
          </a:xfrm>
          <a:prstGeom prst="ellipse">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800" dirty="0" err="1">
                <a:solidFill>
                  <a:srgbClr val="C00000"/>
                </a:solidFill>
                <a:latin typeface="Times New Roman" panose="02020603050405020304" pitchFamily="18" charset="0"/>
                <a:cs typeface="Times New Roman" panose="02020603050405020304" pitchFamily="18" charset="0"/>
              </a:rPr>
              <a:t>Эмоционалды</a:t>
            </a:r>
            <a:r>
              <a:rPr lang="ru-RU" sz="2800" dirty="0">
                <a:solidFill>
                  <a:srgbClr val="C00000"/>
                </a:solidFill>
                <a:latin typeface="Times New Roman" panose="02020603050405020304" pitchFamily="18" charset="0"/>
                <a:cs typeface="Times New Roman" panose="02020603050405020304" pitchFamily="18" charset="0"/>
              </a:rPr>
              <a:t> </a:t>
            </a:r>
            <a:r>
              <a:rPr lang="ru-RU" sz="2800" dirty="0" err="1">
                <a:solidFill>
                  <a:srgbClr val="C00000"/>
                </a:solidFill>
                <a:latin typeface="Times New Roman" panose="02020603050405020304" pitchFamily="18" charset="0"/>
                <a:cs typeface="Times New Roman" panose="02020603050405020304" pitchFamily="18" charset="0"/>
              </a:rPr>
              <a:t>зият</a:t>
            </a:r>
            <a:r>
              <a:rPr lang="ru-RU" sz="2800" dirty="0">
                <a:solidFill>
                  <a:srgbClr val="C00000"/>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дегеніміз</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эмоцияларды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ажыратуға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түсінуге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және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басқаруға</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бағытталған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қабілеттерінің</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жиынтығы</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A9C76802-4F2F-4C9C-8DC4-961C0A6E2210}"/>
              </a:ext>
            </a:extLst>
          </p:cNvPr>
          <p:cNvSpPr/>
          <p:nvPr/>
        </p:nvSpPr>
        <p:spPr>
          <a:xfrm>
            <a:off x="2895599" y="3943351"/>
            <a:ext cx="8600983" cy="2777416"/>
          </a:xfrm>
          <a:prstGeom prst="round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ru-RU" sz="1800" b="1" dirty="0">
                <a:solidFill>
                  <a:srgbClr val="FF0000"/>
                </a:solidFill>
                <a:effectLst/>
                <a:latin typeface="Times New Roman" panose="02020603050405020304" pitchFamily="18" charset="0"/>
                <a:ea typeface="Calibri" panose="020F0502020204030204" pitchFamily="34" charset="0"/>
              </a:rPr>
              <a:t>IQ </a:t>
            </a:r>
            <a:r>
              <a:rPr lang="en-US" sz="1800" b="1" dirty="0">
                <a:solidFill>
                  <a:schemeClr val="tx1"/>
                </a:solidFill>
                <a:effectLst/>
                <a:latin typeface="Times New Roman" panose="02020603050405020304" pitchFamily="18" charset="0"/>
                <a:ea typeface="Calibri" panose="020F0502020204030204" pitchFamily="34"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адамдардың</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тез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қабылдағыштығы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ақылдылығына</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берілетін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баға</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Оны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арнайы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жасалған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тест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арқылы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қарапайым</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адамдардың</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ойлауы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ақылдылығына</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қарап</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салыстыра</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анықтайды</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sz="2000" dirty="0">
                <a:solidFill>
                  <a:schemeClr val="tx1"/>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EQ -</a:t>
            </a:r>
            <a:r>
              <a:rPr lang="en-US" sz="2000" dirty="0">
                <a:solidFill>
                  <a:schemeClr val="tx1"/>
                </a:solidFill>
                <a:latin typeface="Times New Roman" panose="02020603050405020304" pitchFamily="18" charset="0"/>
                <a:cs typeface="Times New Roman" panose="02020603050405020304" pitchFamily="18" charset="0"/>
              </a:rPr>
              <a:t> </a:t>
            </a:r>
            <a:r>
              <a:rPr lang="kk-KZ" sz="2000" dirty="0">
                <a:solidFill>
                  <a:schemeClr val="tx1"/>
                </a:solidFill>
                <a:latin typeface="Times New Roman" panose="02020603050405020304" pitchFamily="18" charset="0"/>
                <a:cs typeface="Times New Roman" panose="02020603050405020304" pitchFamily="18" charset="0"/>
              </a:rPr>
              <a:t>б</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ұл</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адамның</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эмоционалды</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зиялылығының</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өлшемі</a:t>
            </a:r>
            <a:r>
              <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адамның</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эмоцияларымен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қатар</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танымдық</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қабілеттерін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де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пайдалану</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қабілетін</a:t>
            </a:r>
            <a:r>
              <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solidFill>
                  <a:schemeClr val="tx1"/>
                </a:solidFill>
                <a:effectLst/>
                <a:latin typeface="Times New Roman" panose="02020603050405020304" pitchFamily="18" charset="0"/>
                <a:ea typeface="Calibri" panose="020F0502020204030204" pitchFamily="34" charset="0"/>
              </a:rPr>
              <a:t>айтады</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E3FC40B4-3DB8-44B6-BDC6-5AE197F34EEC}"/>
              </a:ext>
            </a:extLst>
          </p:cNvPr>
          <p:cNvPicPr>
            <a:picLocks noChangeAspect="1"/>
          </p:cNvPicPr>
          <p:nvPr/>
        </p:nvPicPr>
        <p:blipFill>
          <a:blip r:embed="rId3"/>
          <a:stretch>
            <a:fillRect/>
          </a:stretch>
        </p:blipFill>
        <p:spPr>
          <a:xfrm>
            <a:off x="8924539" y="494097"/>
            <a:ext cx="3267461" cy="3090817"/>
          </a:xfrm>
          <a:prstGeom prst="rect">
            <a:avLst/>
          </a:prstGeom>
        </p:spPr>
      </p:pic>
    </p:spTree>
    <p:extLst>
      <p:ext uri="{BB962C8B-B14F-4D97-AF65-F5344CB8AC3E}">
        <p14:creationId xmlns:p14="http://schemas.microsoft.com/office/powerpoint/2010/main" val="114387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242">
            <a:extLst>
              <a:ext uri="{FF2B5EF4-FFF2-40B4-BE49-F238E27FC236}">
                <a16:creationId xmlns:a16="http://schemas.microsoft.com/office/drawing/2014/main" id="{69D131D7-0D6E-094D-9372-858DB003779B}"/>
              </a:ext>
            </a:extLst>
          </p:cNvPr>
          <p:cNvPicPr preferRelativeResize="0"/>
          <p:nvPr/>
        </p:nvPicPr>
        <p:blipFill rotWithShape="1">
          <a:blip r:embed="rId2">
            <a:alphaModFix/>
          </a:blip>
          <a:srcRect/>
          <a:stretch/>
        </p:blipFill>
        <p:spPr>
          <a:xfrm>
            <a:off x="6490119" y="4989277"/>
            <a:ext cx="1037500" cy="878682"/>
          </a:xfrm>
          <a:prstGeom prst="rect">
            <a:avLst/>
          </a:prstGeom>
          <a:noFill/>
          <a:ln>
            <a:noFill/>
          </a:ln>
        </p:spPr>
      </p:pic>
      <p:pic>
        <p:nvPicPr>
          <p:cNvPr id="8" name="Shape 243">
            <a:extLst>
              <a:ext uri="{FF2B5EF4-FFF2-40B4-BE49-F238E27FC236}">
                <a16:creationId xmlns:a16="http://schemas.microsoft.com/office/drawing/2014/main" id="{18E4FFB3-8442-D649-B027-A36EBA581894}"/>
              </a:ext>
            </a:extLst>
          </p:cNvPr>
          <p:cNvPicPr preferRelativeResize="0"/>
          <p:nvPr/>
        </p:nvPicPr>
        <p:blipFill rotWithShape="1">
          <a:blip r:embed="rId3">
            <a:alphaModFix/>
          </a:blip>
          <a:srcRect/>
          <a:stretch/>
        </p:blipFill>
        <p:spPr>
          <a:xfrm>
            <a:off x="8154682" y="162470"/>
            <a:ext cx="869304" cy="736478"/>
          </a:xfrm>
          <a:prstGeom prst="rect">
            <a:avLst/>
          </a:prstGeom>
          <a:noFill/>
          <a:ln>
            <a:noFill/>
          </a:ln>
        </p:spPr>
      </p:pic>
      <p:pic>
        <p:nvPicPr>
          <p:cNvPr id="9" name="Shape 244">
            <a:extLst>
              <a:ext uri="{FF2B5EF4-FFF2-40B4-BE49-F238E27FC236}">
                <a16:creationId xmlns:a16="http://schemas.microsoft.com/office/drawing/2014/main" id="{3EA4AA4D-E4F5-1043-AA49-CE1F8D8DE4EB}"/>
              </a:ext>
            </a:extLst>
          </p:cNvPr>
          <p:cNvPicPr preferRelativeResize="0"/>
          <p:nvPr/>
        </p:nvPicPr>
        <p:blipFill rotWithShape="1">
          <a:blip r:embed="rId4">
            <a:alphaModFix/>
          </a:blip>
          <a:srcRect/>
          <a:stretch/>
        </p:blipFill>
        <p:spPr>
          <a:xfrm>
            <a:off x="2207565" y="1585321"/>
            <a:ext cx="923182" cy="782709"/>
          </a:xfrm>
          <a:prstGeom prst="rect">
            <a:avLst/>
          </a:prstGeom>
          <a:noFill/>
          <a:ln>
            <a:noFill/>
          </a:ln>
        </p:spPr>
      </p:pic>
      <p:pic>
        <p:nvPicPr>
          <p:cNvPr id="10" name="Shape 249">
            <a:extLst>
              <a:ext uri="{FF2B5EF4-FFF2-40B4-BE49-F238E27FC236}">
                <a16:creationId xmlns:a16="http://schemas.microsoft.com/office/drawing/2014/main" id="{4B4A772E-268B-B841-BE47-AF64F0D0CD4B}"/>
              </a:ext>
            </a:extLst>
          </p:cNvPr>
          <p:cNvPicPr preferRelativeResize="0"/>
          <p:nvPr/>
        </p:nvPicPr>
        <p:blipFill rotWithShape="1">
          <a:blip r:embed="rId5">
            <a:alphaModFix/>
          </a:blip>
          <a:srcRect/>
          <a:stretch/>
        </p:blipFill>
        <p:spPr>
          <a:xfrm>
            <a:off x="2861293" y="59093"/>
            <a:ext cx="873411" cy="873411"/>
          </a:xfrm>
          <a:prstGeom prst="rect">
            <a:avLst/>
          </a:prstGeom>
          <a:noFill/>
          <a:ln>
            <a:noFill/>
          </a:ln>
        </p:spPr>
      </p:pic>
      <p:pic>
        <p:nvPicPr>
          <p:cNvPr id="11" name="Shape 250">
            <a:extLst>
              <a:ext uri="{FF2B5EF4-FFF2-40B4-BE49-F238E27FC236}">
                <a16:creationId xmlns:a16="http://schemas.microsoft.com/office/drawing/2014/main" id="{F0DA18A1-351A-7C4B-BD22-B0A7070A8A0D}"/>
              </a:ext>
            </a:extLst>
          </p:cNvPr>
          <p:cNvPicPr preferRelativeResize="0"/>
          <p:nvPr/>
        </p:nvPicPr>
        <p:blipFill rotWithShape="1">
          <a:blip r:embed="rId6">
            <a:alphaModFix/>
          </a:blip>
          <a:srcRect/>
          <a:stretch/>
        </p:blipFill>
        <p:spPr>
          <a:xfrm>
            <a:off x="3060360" y="3606326"/>
            <a:ext cx="868958" cy="736186"/>
          </a:xfrm>
          <a:prstGeom prst="rect">
            <a:avLst/>
          </a:prstGeom>
          <a:noFill/>
          <a:ln>
            <a:noFill/>
          </a:ln>
        </p:spPr>
      </p:pic>
      <p:pic>
        <p:nvPicPr>
          <p:cNvPr id="12" name="Shape 251">
            <a:extLst>
              <a:ext uri="{FF2B5EF4-FFF2-40B4-BE49-F238E27FC236}">
                <a16:creationId xmlns:a16="http://schemas.microsoft.com/office/drawing/2014/main" id="{7C4A6DA3-0E4A-1D46-A4F5-FADEE7CA5C3A}"/>
              </a:ext>
            </a:extLst>
          </p:cNvPr>
          <p:cNvPicPr preferRelativeResize="0"/>
          <p:nvPr/>
        </p:nvPicPr>
        <p:blipFill rotWithShape="1">
          <a:blip r:embed="rId7">
            <a:alphaModFix/>
          </a:blip>
          <a:srcRect/>
          <a:stretch/>
        </p:blipFill>
        <p:spPr>
          <a:xfrm>
            <a:off x="10214588" y="3856185"/>
            <a:ext cx="1135241" cy="1061658"/>
          </a:xfrm>
          <a:prstGeom prst="rect">
            <a:avLst/>
          </a:prstGeom>
          <a:noFill/>
          <a:ln>
            <a:noFill/>
          </a:ln>
        </p:spPr>
      </p:pic>
      <p:sp>
        <p:nvSpPr>
          <p:cNvPr id="13" name="Shape 252">
            <a:extLst>
              <a:ext uri="{FF2B5EF4-FFF2-40B4-BE49-F238E27FC236}">
                <a16:creationId xmlns:a16="http://schemas.microsoft.com/office/drawing/2014/main" id="{FBDCCD5B-F647-164E-A1C1-D1839FA43AED}"/>
              </a:ext>
            </a:extLst>
          </p:cNvPr>
          <p:cNvSpPr/>
          <p:nvPr/>
        </p:nvSpPr>
        <p:spPr>
          <a:xfrm>
            <a:off x="2207565" y="2487285"/>
            <a:ext cx="1527139" cy="603739"/>
          </a:xfrm>
          <a:prstGeom prst="rect">
            <a:avLst/>
          </a:prstGeom>
          <a:noFill/>
          <a:ln>
            <a:noFill/>
          </a:ln>
        </p:spPr>
        <p:txBody>
          <a:bodyPr spcFirstLastPara="1" wrap="square" lIns="88160" tIns="88160" rIns="88160" bIns="88160" anchor="t" anchorCtr="0">
            <a:noAutofit/>
          </a:bodyPr>
          <a:lstStyle/>
          <a:p>
            <a:pPr algn="ctr"/>
            <a:r>
              <a:rPr lang="ru-RU" sz="1600" b="1" dirty="0">
                <a:solidFill>
                  <a:srgbClr val="333333"/>
                </a:solidFill>
                <a:latin typeface="Times New Roman" panose="02020603050405020304" pitchFamily="18" charset="0"/>
                <a:cs typeface="Times New Roman" panose="02020603050405020304" pitchFamily="18" charset="0"/>
                <a:sym typeface="Trebuchet MS"/>
              </a:rPr>
              <a:t>КРЕАТИВТІ ОЙЛАУ</a:t>
            </a:r>
            <a:endParaRPr sz="1600" b="1" dirty="0">
              <a:solidFill>
                <a:srgbClr val="333333"/>
              </a:solidFill>
              <a:latin typeface="Times New Roman" panose="02020603050405020304" pitchFamily="18" charset="0"/>
              <a:cs typeface="Times New Roman" panose="02020603050405020304" pitchFamily="18" charset="0"/>
            </a:endParaRPr>
          </a:p>
        </p:txBody>
      </p:sp>
      <p:sp>
        <p:nvSpPr>
          <p:cNvPr id="14" name="Shape 253">
            <a:extLst>
              <a:ext uri="{FF2B5EF4-FFF2-40B4-BE49-F238E27FC236}">
                <a16:creationId xmlns:a16="http://schemas.microsoft.com/office/drawing/2014/main" id="{D654D91E-23CE-6848-B3B5-7A166DC3827D}"/>
              </a:ext>
            </a:extLst>
          </p:cNvPr>
          <p:cNvSpPr/>
          <p:nvPr/>
        </p:nvSpPr>
        <p:spPr>
          <a:xfrm>
            <a:off x="8122423" y="921511"/>
            <a:ext cx="1526850" cy="603739"/>
          </a:xfrm>
          <a:prstGeom prst="rect">
            <a:avLst/>
          </a:prstGeom>
          <a:noFill/>
          <a:ln>
            <a:noFill/>
          </a:ln>
        </p:spPr>
        <p:txBody>
          <a:bodyPr spcFirstLastPara="1" wrap="square" lIns="88160" tIns="88160" rIns="88160" bIns="88160" anchor="t" anchorCtr="0">
            <a:noAutofit/>
          </a:bodyPr>
          <a:lstStyle/>
          <a:p>
            <a:pPr algn="ctr"/>
            <a:r>
              <a:rPr lang="ru-RU" sz="1600" b="1" dirty="0">
                <a:solidFill>
                  <a:srgbClr val="333333"/>
                </a:solidFill>
                <a:latin typeface="Times New Roman" panose="02020603050405020304" pitchFamily="18" charset="0"/>
                <a:ea typeface="Trebuchet MS"/>
                <a:cs typeface="Times New Roman" panose="02020603050405020304" pitchFamily="18" charset="0"/>
                <a:sym typeface="Trebuchet MS"/>
              </a:rPr>
              <a:t>САНДЫҚ ОЙЛАУ</a:t>
            </a:r>
            <a:endParaRPr sz="1600" b="1" dirty="0">
              <a:solidFill>
                <a:srgbClr val="333333"/>
              </a:solidFill>
              <a:latin typeface="Times New Roman" panose="02020603050405020304" pitchFamily="18" charset="0"/>
              <a:cs typeface="Times New Roman" panose="02020603050405020304" pitchFamily="18" charset="0"/>
            </a:endParaRPr>
          </a:p>
        </p:txBody>
      </p:sp>
      <p:sp>
        <p:nvSpPr>
          <p:cNvPr id="15" name="Shape 258">
            <a:extLst>
              <a:ext uri="{FF2B5EF4-FFF2-40B4-BE49-F238E27FC236}">
                <a16:creationId xmlns:a16="http://schemas.microsoft.com/office/drawing/2014/main" id="{964FEA6A-AB27-4C40-9276-49063E0AA52D}"/>
              </a:ext>
            </a:extLst>
          </p:cNvPr>
          <p:cNvSpPr/>
          <p:nvPr/>
        </p:nvSpPr>
        <p:spPr>
          <a:xfrm>
            <a:off x="9888043" y="1867537"/>
            <a:ext cx="1526850" cy="603450"/>
          </a:xfrm>
          <a:prstGeom prst="rect">
            <a:avLst/>
          </a:prstGeom>
          <a:noFill/>
          <a:ln>
            <a:noFill/>
          </a:ln>
        </p:spPr>
        <p:txBody>
          <a:bodyPr spcFirstLastPara="1" wrap="square" lIns="88160" tIns="88160" rIns="88160" bIns="88160" anchor="t" anchorCtr="0">
            <a:noAutofit/>
          </a:bodyPr>
          <a:lstStyle/>
          <a:p>
            <a:pPr algn="ctr"/>
            <a:r>
              <a:rPr lang="ru-RU" sz="1600" b="1" dirty="0">
                <a:solidFill>
                  <a:srgbClr val="333333"/>
                </a:solidFill>
                <a:latin typeface="Times New Roman" panose="02020603050405020304" pitchFamily="18" charset="0"/>
                <a:ea typeface="Trebuchet MS"/>
                <a:cs typeface="Times New Roman" panose="02020603050405020304" pitchFamily="18" charset="0"/>
                <a:sym typeface="Trebuchet MS"/>
              </a:rPr>
              <a:t>СЫНИ ОЙЛАУ</a:t>
            </a:r>
            <a:endParaRPr sz="1600" b="1" dirty="0">
              <a:solidFill>
                <a:srgbClr val="333333"/>
              </a:solidFill>
              <a:latin typeface="Times New Roman" panose="02020603050405020304" pitchFamily="18" charset="0"/>
              <a:cs typeface="Times New Roman" panose="02020603050405020304" pitchFamily="18" charset="0"/>
            </a:endParaRPr>
          </a:p>
        </p:txBody>
      </p:sp>
      <p:sp>
        <p:nvSpPr>
          <p:cNvPr id="16" name="Shape 259">
            <a:extLst>
              <a:ext uri="{FF2B5EF4-FFF2-40B4-BE49-F238E27FC236}">
                <a16:creationId xmlns:a16="http://schemas.microsoft.com/office/drawing/2014/main" id="{C566655E-71D2-6F46-8AC5-03CEC7EB9439}"/>
              </a:ext>
            </a:extLst>
          </p:cNvPr>
          <p:cNvSpPr/>
          <p:nvPr/>
        </p:nvSpPr>
        <p:spPr>
          <a:xfrm>
            <a:off x="2138297" y="4674143"/>
            <a:ext cx="2450032" cy="929992"/>
          </a:xfrm>
          <a:prstGeom prst="rect">
            <a:avLst/>
          </a:prstGeom>
          <a:noFill/>
          <a:ln>
            <a:noFill/>
          </a:ln>
        </p:spPr>
        <p:txBody>
          <a:bodyPr spcFirstLastPara="1" wrap="square" lIns="88160" tIns="88160" rIns="88160" bIns="88160" anchor="t" anchorCtr="0">
            <a:noAutofit/>
          </a:bodyPr>
          <a:lstStyle/>
          <a:p>
            <a:pPr algn="ctr"/>
            <a:r>
              <a:rPr lang="ru-RU" sz="1600" b="1" cap="all" dirty="0" err="1">
                <a:solidFill>
                  <a:srgbClr val="333333"/>
                </a:solidFill>
                <a:latin typeface="Times New Roman" panose="02020603050405020304" pitchFamily="18" charset="0"/>
                <a:ea typeface="Trebuchet MS"/>
                <a:cs typeface="Times New Roman" panose="02020603050405020304" pitchFamily="18" charset="0"/>
                <a:sym typeface="Trebuchet MS"/>
              </a:rPr>
              <a:t>коллабораТИВТІК</a:t>
            </a:r>
            <a:r>
              <a:rPr lang="ru-RU" sz="1600" b="1" cap="all" dirty="0">
                <a:solidFill>
                  <a:srgbClr val="333333"/>
                </a:solidFill>
                <a:latin typeface="Times New Roman" panose="02020603050405020304" pitchFamily="18" charset="0"/>
                <a:ea typeface="Trebuchet MS"/>
                <a:cs typeface="Times New Roman" panose="02020603050405020304" pitchFamily="18" charset="0"/>
                <a:sym typeface="Trebuchet MS"/>
              </a:rPr>
              <a:t> ЖӘНЕ ВИРТУАЛДЫ ЫНТЫМАҚТАСТЫҚ</a:t>
            </a:r>
            <a:endParaRPr sz="1600" b="1" cap="all" dirty="0">
              <a:solidFill>
                <a:srgbClr val="333333"/>
              </a:solidFill>
              <a:latin typeface="Times New Roman" panose="02020603050405020304" pitchFamily="18" charset="0"/>
              <a:cs typeface="Times New Roman" panose="02020603050405020304" pitchFamily="18" charset="0"/>
            </a:endParaRPr>
          </a:p>
        </p:txBody>
      </p:sp>
      <p:sp>
        <p:nvSpPr>
          <p:cNvPr id="17" name="Shape 260">
            <a:extLst>
              <a:ext uri="{FF2B5EF4-FFF2-40B4-BE49-F238E27FC236}">
                <a16:creationId xmlns:a16="http://schemas.microsoft.com/office/drawing/2014/main" id="{DBB78AD4-6C06-7143-BBFB-01C4EFB1F3A2}"/>
              </a:ext>
            </a:extLst>
          </p:cNvPr>
          <p:cNvSpPr/>
          <p:nvPr/>
        </p:nvSpPr>
        <p:spPr>
          <a:xfrm>
            <a:off x="4780645" y="1385748"/>
            <a:ext cx="4558329" cy="3603529"/>
          </a:xfrm>
          <a:prstGeom prst="rect">
            <a:avLst/>
          </a:prstGeom>
          <a:noFill/>
          <a:ln>
            <a:noFill/>
          </a:ln>
        </p:spPr>
        <p:txBody>
          <a:bodyPr spcFirstLastPara="1" wrap="square" lIns="88160" tIns="88160" rIns="88160" bIns="88160" anchor="t" anchorCtr="0">
            <a:noAutofit/>
          </a:bodyPr>
          <a:lstStyle/>
          <a:p>
            <a:pPr algn="ctr"/>
            <a:r>
              <a:rPr lang="ru-RU" sz="2800" dirty="0" err="1">
                <a:latin typeface="Times New Roman" panose="02020603050405020304" pitchFamily="18" charset="0"/>
                <a:cs typeface="Times New Roman" panose="02020603050405020304" pitchFamily="18" charset="0"/>
              </a:rPr>
              <a:t>Қазіргі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таңда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Бүкіләлемдік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экономикалық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форумда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жарияланған</a:t>
            </a:r>
            <a:r>
              <a:rPr lang="ru-RU" sz="2800" dirty="0">
                <a:latin typeface="Times New Roman" panose="02020603050405020304" pitchFamily="18" charset="0"/>
                <a:cs typeface="Times New Roman" panose="02020603050405020304" pitchFamily="18" charset="0"/>
              </a:rPr>
              <a:t> он </a:t>
            </a:r>
            <a:r>
              <a:rPr lang="ru-RU" sz="2800" dirty="0" err="1">
                <a:latin typeface="Times New Roman" panose="02020603050405020304" pitchFamily="18" charset="0"/>
                <a:cs typeface="Times New Roman" panose="02020603050405020304" pitchFamily="18" charset="0"/>
              </a:rPr>
              <a:t>дағды</a:t>
            </a:r>
            <a:r>
              <a:rPr lang="ru-RU" sz="2800" dirty="0">
                <a:latin typeface="Times New Roman" panose="02020603050405020304" pitchFamily="18" charset="0"/>
                <a:cs typeface="Times New Roman" panose="02020603050405020304" pitchFamily="18" charset="0"/>
              </a:rPr>
              <a:t> (Давос, 2016) </a:t>
            </a:r>
            <a:r>
              <a:rPr lang="ru-RU" sz="2800" dirty="0" err="1">
                <a:latin typeface="Times New Roman" panose="02020603050405020304" pitchFamily="18" charset="0"/>
                <a:cs typeface="Times New Roman" panose="02020603050405020304" pitchFamily="18" charset="0"/>
              </a:rPr>
              <a:t>әлемдік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трендке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айналды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ішінде</a:t>
            </a:r>
            <a:r>
              <a:rPr lang="ru-RU" sz="2800" dirty="0">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эмоционалдық</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зиятты</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дамытуға</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ерекше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көңіл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бөлінуде</a:t>
            </a:r>
            <a:endParaRPr lang="ru-RU" sz="2800" dirty="0">
              <a:latin typeface="Times New Roman" panose="02020603050405020304" pitchFamily="18" charset="0"/>
              <a:cs typeface="Times New Roman" panose="02020603050405020304" pitchFamily="18" charset="0"/>
            </a:endParaRPr>
          </a:p>
          <a:p>
            <a:pPr algn="ctr"/>
            <a:endParaRPr sz="2800" b="1" dirty="0">
              <a:solidFill>
                <a:srgbClr val="C00000"/>
              </a:solidFill>
              <a:latin typeface="Times New Roman" panose="02020603050405020304" pitchFamily="18" charset="0"/>
              <a:cs typeface="Times New Roman" panose="02020603050405020304" pitchFamily="18" charset="0"/>
            </a:endParaRPr>
          </a:p>
        </p:txBody>
      </p:sp>
      <p:sp>
        <p:nvSpPr>
          <p:cNvPr id="18" name="Shape 261">
            <a:extLst>
              <a:ext uri="{FF2B5EF4-FFF2-40B4-BE49-F238E27FC236}">
                <a16:creationId xmlns:a16="http://schemas.microsoft.com/office/drawing/2014/main" id="{537476A4-DFCC-8241-A733-EFBA5DD261FA}"/>
              </a:ext>
            </a:extLst>
          </p:cNvPr>
          <p:cNvSpPr/>
          <p:nvPr/>
        </p:nvSpPr>
        <p:spPr>
          <a:xfrm>
            <a:off x="10053703" y="5246891"/>
            <a:ext cx="2178023" cy="603739"/>
          </a:xfrm>
          <a:prstGeom prst="rect">
            <a:avLst/>
          </a:prstGeom>
          <a:noFill/>
          <a:ln>
            <a:noFill/>
          </a:ln>
        </p:spPr>
        <p:txBody>
          <a:bodyPr spcFirstLastPara="1" wrap="square" lIns="88160" tIns="88160" rIns="88160" bIns="88160" anchor="t" anchorCtr="0">
            <a:noAutofit/>
          </a:bodyPr>
          <a:lstStyle/>
          <a:p>
            <a:pPr algn="ctr"/>
            <a:r>
              <a:rPr lang="ru" sz="1600" b="1" dirty="0">
                <a:solidFill>
                  <a:srgbClr val="333333"/>
                </a:solidFill>
                <a:latin typeface="Times New Roman" panose="02020603050405020304" pitchFamily="18" charset="0"/>
                <a:ea typeface="Trebuchet MS"/>
                <a:cs typeface="Times New Roman" panose="02020603050405020304" pitchFamily="18" charset="0"/>
                <a:sym typeface="Trebuchet MS"/>
              </a:rPr>
              <a:t>КОММУНИКАЦИЯ</a:t>
            </a:r>
            <a:endParaRPr sz="1600" b="1" dirty="0">
              <a:solidFill>
                <a:srgbClr val="333333"/>
              </a:solidFill>
              <a:latin typeface="Times New Roman" panose="02020603050405020304" pitchFamily="18" charset="0"/>
              <a:cs typeface="Times New Roman" panose="02020603050405020304" pitchFamily="18" charset="0"/>
            </a:endParaRPr>
          </a:p>
        </p:txBody>
      </p:sp>
      <p:pic>
        <p:nvPicPr>
          <p:cNvPr id="19" name="Shape 245">
            <a:extLst>
              <a:ext uri="{FF2B5EF4-FFF2-40B4-BE49-F238E27FC236}">
                <a16:creationId xmlns:a16="http://schemas.microsoft.com/office/drawing/2014/main" id="{1E3491F4-B8AF-5243-BA0A-9AC814042EA2}"/>
              </a:ext>
            </a:extLst>
          </p:cNvPr>
          <p:cNvPicPr preferRelativeResize="0"/>
          <p:nvPr/>
        </p:nvPicPr>
        <p:blipFill rotWithShape="1">
          <a:blip r:embed="rId8">
            <a:alphaModFix/>
          </a:blip>
          <a:srcRect/>
          <a:stretch/>
        </p:blipFill>
        <p:spPr>
          <a:xfrm>
            <a:off x="10465404" y="463344"/>
            <a:ext cx="873759" cy="958788"/>
          </a:xfrm>
          <a:prstGeom prst="rect">
            <a:avLst/>
          </a:prstGeom>
          <a:noFill/>
          <a:ln>
            <a:noFill/>
          </a:ln>
        </p:spPr>
      </p:pic>
      <p:sp>
        <p:nvSpPr>
          <p:cNvPr id="20" name="Shape 254">
            <a:extLst>
              <a:ext uri="{FF2B5EF4-FFF2-40B4-BE49-F238E27FC236}">
                <a16:creationId xmlns:a16="http://schemas.microsoft.com/office/drawing/2014/main" id="{FE236351-BF60-DE44-8608-C50066ADCC29}"/>
              </a:ext>
            </a:extLst>
          </p:cNvPr>
          <p:cNvSpPr/>
          <p:nvPr/>
        </p:nvSpPr>
        <p:spPr>
          <a:xfrm>
            <a:off x="3011698" y="921510"/>
            <a:ext cx="1526850" cy="603739"/>
          </a:xfrm>
          <a:prstGeom prst="rect">
            <a:avLst/>
          </a:prstGeom>
          <a:noFill/>
          <a:ln>
            <a:noFill/>
          </a:ln>
        </p:spPr>
        <p:txBody>
          <a:bodyPr spcFirstLastPara="1" wrap="square" lIns="88160" tIns="88160" rIns="88160" bIns="88160" anchor="t" anchorCtr="0">
            <a:noAutofit/>
          </a:bodyPr>
          <a:lstStyle/>
          <a:p>
            <a:pPr algn="ctr"/>
            <a:r>
              <a:rPr lang="ru-RU" sz="1600" b="1" dirty="0">
                <a:solidFill>
                  <a:srgbClr val="333333"/>
                </a:solidFill>
                <a:latin typeface="Times New Roman" panose="02020603050405020304" pitchFamily="18" charset="0"/>
                <a:cs typeface="Times New Roman" panose="02020603050405020304" pitchFamily="18" charset="0"/>
                <a:sym typeface="Trebuchet MS"/>
              </a:rPr>
              <a:t>ЖҮЙЕЛІК ОЙЛАУ</a:t>
            </a:r>
            <a:endParaRPr sz="1600" b="1" dirty="0">
              <a:solidFill>
                <a:srgbClr val="333333"/>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0CF883B-8F3F-4BC4-8880-4074952FBFC3}"/>
              </a:ext>
            </a:extLst>
          </p:cNvPr>
          <p:cNvSpPr txBox="1"/>
          <p:nvPr/>
        </p:nvSpPr>
        <p:spPr>
          <a:xfrm>
            <a:off x="6096000" y="6039411"/>
            <a:ext cx="2142478" cy="400110"/>
          </a:xfrm>
          <a:prstGeom prst="rect">
            <a:avLst/>
          </a:prstGeom>
          <a:noFill/>
        </p:spPr>
        <p:txBody>
          <a:bodyPr wrap="square">
            <a:spAutoFit/>
          </a:bodyPr>
          <a:lstStyle/>
          <a:p>
            <a:pPr algn="ctr"/>
            <a:r>
              <a:rPr lang="ru-RU" sz="2000" b="1" dirty="0" err="1">
                <a:latin typeface="Times New Roman" panose="02020603050405020304" pitchFamily="18" charset="0"/>
                <a:cs typeface="Times New Roman" panose="02020603050405020304" pitchFamily="18" charset="0"/>
              </a:rPr>
              <a:t>эмоциялық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зият</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04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95464" y="262362"/>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белсенділік</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61191" y="1140036"/>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ашықтық</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361191" y="1992765"/>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жауапкершілік</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361191" y="2870419"/>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Times New Roman" panose="02020603050405020304" pitchFamily="18" charset="0"/>
                <a:cs typeface="Times New Roman" panose="02020603050405020304" pitchFamily="18" charset="0"/>
              </a:rPr>
              <a:t>өзін-өзі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бақылау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4432999" y="162587"/>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коммуникация</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432999" y="833377"/>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кретивтілік</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64396" y="2623193"/>
            <a:ext cx="3689447" cy="2248252"/>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b="1" dirty="0" err="1">
                <a:solidFill>
                  <a:schemeClr val="tx1"/>
                </a:solidFill>
                <a:latin typeface="Times New Roman" panose="02020603050405020304" pitchFamily="18" charset="0"/>
                <a:cs typeface="Times New Roman" panose="02020603050405020304" pitchFamily="18" charset="0"/>
              </a:rPr>
              <a:t>Эмоционалды</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зияткерлік</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және</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Soft</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Skills</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икемді</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дағдылар</a:t>
            </a:r>
            <a:r>
              <a:rPr lang="ru-RU" b="1" dirty="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өзін-өзі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басқару</a:t>
            </a:r>
            <a:r>
              <a:rPr lang="ru-RU" sz="2000" b="1" dirty="0">
                <a:solidFill>
                  <a:schemeClr val="tx1"/>
                </a:solidFill>
                <a:latin typeface="Times New Roman" panose="02020603050405020304" pitchFamily="18" charset="0"/>
                <a:cs typeface="Times New Roman" panose="02020603050405020304" pitchFamily="18" charset="0"/>
              </a:rPr>
              <a:t> </a:t>
            </a:r>
          </a:p>
          <a:p>
            <a:pPr algn="ctr">
              <a:lnSpc>
                <a:spcPct val="150000"/>
              </a:lnSpc>
            </a:pPr>
            <a:r>
              <a:rPr lang="ru-RU" sz="2000" b="1" dirty="0" err="1">
                <a:solidFill>
                  <a:schemeClr val="tx1"/>
                </a:solidFill>
                <a:latin typeface="Times New Roman" panose="02020603050405020304" pitchFamily="18" charset="0"/>
                <a:cs typeface="Times New Roman" panose="02020603050405020304" pitchFamily="18" charset="0"/>
              </a:rPr>
              <a:t>әдістерін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меңгеруге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ықпал</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етеді</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653337" y="1089898"/>
            <a:ext cx="2743200" cy="61331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latin typeface="Times New Roman" panose="02020603050405020304" pitchFamily="18" charset="0"/>
              <a:cs typeface="Times New Roman" panose="02020603050405020304" pitchFamily="18" charset="0"/>
            </a:endParaRPr>
          </a:p>
          <a:p>
            <a:pPr algn="ctr"/>
            <a:r>
              <a:rPr lang="ru-RU" sz="2000" b="1" dirty="0" err="1">
                <a:solidFill>
                  <a:schemeClr val="tx1"/>
                </a:solidFill>
                <a:latin typeface="Times New Roman" panose="02020603050405020304" pitchFamily="18" charset="0"/>
                <a:cs typeface="Times New Roman" panose="02020603050405020304" pitchFamily="18" charset="0"/>
              </a:rPr>
              <a:t>эмпатия</a:t>
            </a:r>
            <a:endParaRPr lang="ru-RU" sz="2000" b="1" dirty="0">
              <a:solidFill>
                <a:schemeClr val="tx1"/>
              </a:solidFill>
              <a:latin typeface="Times New Roman" panose="02020603050405020304" pitchFamily="18" charset="0"/>
              <a:cs typeface="Times New Roman" panose="02020603050405020304" pitchFamily="18" charset="0"/>
            </a:endParaRPr>
          </a:p>
          <a:p>
            <a:pPr algn="ctr"/>
            <a:endParaRPr lang="ru-RU" sz="2000" b="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653337" y="262362"/>
            <a:ext cx="2743200" cy="61331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сандық ойлау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545766" y="6039776"/>
            <a:ext cx="2743200" cy="61331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жүйелік ойлау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61191" y="3735018"/>
            <a:ext cx="2743200" cy="741045"/>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өзін-өзі бағалау (рефлексия)</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8666912" y="1917434"/>
            <a:ext cx="2743200" cy="925735"/>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2000" b="1" dirty="0">
              <a:latin typeface="Times New Roman" panose="02020603050405020304" pitchFamily="18" charset="0"/>
              <a:cs typeface="Times New Roman" panose="02020603050405020304" pitchFamily="18" charset="0"/>
            </a:endParaRPr>
          </a:p>
          <a:p>
            <a:pPr algn="ctr"/>
            <a:r>
              <a:rPr lang="kk-KZ" sz="2000" b="1" dirty="0">
                <a:solidFill>
                  <a:schemeClr val="tx1"/>
                </a:solidFill>
                <a:latin typeface="Times New Roman" panose="02020603050405020304" pitchFamily="18" charset="0"/>
                <a:cs typeface="Times New Roman" panose="02020603050405020304" pitchFamily="18" charset="0"/>
              </a:rPr>
              <a:t>икемділік, бейімділік</a:t>
            </a:r>
            <a:endParaRPr lang="ru-RU" sz="2000" b="1" dirty="0">
              <a:solidFill>
                <a:schemeClr val="tx1"/>
              </a:solidFill>
              <a:latin typeface="Times New Roman" panose="02020603050405020304" pitchFamily="18" charset="0"/>
              <a:cs typeface="Times New Roman" panose="02020603050405020304" pitchFamily="18" charset="0"/>
            </a:endParaRPr>
          </a:p>
          <a:p>
            <a:pPr algn="ctr"/>
            <a:endParaRPr lang="ru-RU" sz="2000" b="1"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537519" y="5341249"/>
            <a:ext cx="2743200" cy="61331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коллаборация мен ынтымақтастық</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61191" y="4793947"/>
            <a:ext cx="2743200" cy="70317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Times New Roman" panose="02020603050405020304" pitchFamily="18" charset="0"/>
                <a:cs typeface="Times New Roman" panose="02020603050405020304" pitchFamily="18" charset="0"/>
              </a:rPr>
              <a:t>өзіне-өзі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көмек</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көрсету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8666912" y="3058680"/>
            <a:ext cx="2743200" cy="88624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кикілжіңдерді шешу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19" name="Стрелка вправо 18"/>
          <p:cNvSpPr/>
          <p:nvPr/>
        </p:nvSpPr>
        <p:spPr>
          <a:xfrm>
            <a:off x="7875044" y="3501800"/>
            <a:ext cx="633089"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flipH="1">
            <a:off x="3303526" y="3541597"/>
            <a:ext cx="669928"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4432999" y="1513808"/>
            <a:ext cx="2743200" cy="613318"/>
          </a:xfrm>
          <a:prstGeom prst="roundRect">
            <a:avLst>
              <a:gd name="adj" fmla="val 0"/>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сыни ойлау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8666912" y="4160431"/>
            <a:ext cx="2743200" cy="88624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тайм-медежмент, уақытты басқару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8653337" y="5262182"/>
            <a:ext cx="2743200" cy="88624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мақсаттылық пен жоспарлау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24" name="Стрелка вниз 23"/>
          <p:cNvSpPr/>
          <p:nvPr/>
        </p:nvSpPr>
        <p:spPr>
          <a:xfrm>
            <a:off x="5666803" y="4912187"/>
            <a:ext cx="484632" cy="388929"/>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p:cNvSpPr/>
          <p:nvPr/>
        </p:nvSpPr>
        <p:spPr>
          <a:xfrm flipV="1">
            <a:off x="5562283" y="2154835"/>
            <a:ext cx="484632" cy="36823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61191" y="5688191"/>
            <a:ext cx="2743200" cy="703170"/>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chemeClr val="tx1"/>
                </a:solidFill>
                <a:latin typeface="Times New Roman" panose="02020603050405020304" pitchFamily="18" charset="0"/>
                <a:cs typeface="Times New Roman" panose="02020603050405020304" pitchFamily="18" charset="0"/>
              </a:rPr>
              <a:t>өзіндік</a:t>
            </a:r>
            <a:r>
              <a:rPr lang="ru-RU" sz="2000" b="1" dirty="0">
                <a:solidFill>
                  <a:schemeClr val="tx1"/>
                </a:solidFill>
                <a:latin typeface="Times New Roman" panose="02020603050405020304" pitchFamily="18" charset="0"/>
                <a:cs typeface="Times New Roman" panose="02020603050405020304" pitchFamily="18" charset="0"/>
              </a:rPr>
              <a:t> сана</a:t>
            </a:r>
          </a:p>
        </p:txBody>
      </p:sp>
    </p:spTree>
    <p:extLst>
      <p:ext uri="{BB962C8B-B14F-4D97-AF65-F5344CB8AC3E}">
        <p14:creationId xmlns:p14="http://schemas.microsoft.com/office/powerpoint/2010/main" val="318575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1234" y="364068"/>
            <a:ext cx="11410765" cy="1233914"/>
          </a:xfrm>
        </p:spPr>
        <p:style>
          <a:lnRef idx="2">
            <a:schemeClr val="accent1"/>
          </a:lnRef>
          <a:fillRef idx="1">
            <a:schemeClr val="lt1"/>
          </a:fillRef>
          <a:effectRef idx="0">
            <a:schemeClr val="accent1"/>
          </a:effectRef>
          <a:fontRef idx="minor">
            <a:schemeClr val="dk1"/>
          </a:fontRef>
        </p:style>
        <p:txBody>
          <a:bodyPr>
            <a:normAutofit/>
          </a:bodyPr>
          <a:lstStyle/>
          <a:p>
            <a:r>
              <a:rPr lang="en-US" sz="3600" b="1" dirty="0">
                <a:latin typeface="Times New Roman" panose="02020603050405020304" pitchFamily="18" charset="0"/>
                <a:cs typeface="Times New Roman" panose="02020603050405020304" pitchFamily="18" charset="0"/>
              </a:rPr>
              <a:t>Soft </a:t>
            </a:r>
            <a:r>
              <a:rPr lang="en-US" sz="3600" b="1" dirty="0" err="1">
                <a:latin typeface="Times New Roman" panose="02020603050405020304" pitchFamily="18" charset="0"/>
                <a:cs typeface="Times New Roman" panose="02020603050405020304" pitchFamily="18" charset="0"/>
              </a:rPr>
              <a:t>skils</a:t>
            </a:r>
            <a:r>
              <a:rPr lang="en-US" sz="3600" b="1" dirty="0">
                <a:latin typeface="Times New Roman" panose="02020603050405020304" pitchFamily="18" charset="0"/>
                <a:cs typeface="Times New Roman" panose="02020603050405020304" pitchFamily="18" charset="0"/>
              </a:rPr>
              <a:t> </a:t>
            </a:r>
            <a:r>
              <a:rPr lang="kk-KZ" sz="3600" b="1" dirty="0">
                <a:latin typeface="Times New Roman" panose="02020603050405020304" pitchFamily="18" charset="0"/>
                <a:cs typeface="Times New Roman" panose="02020603050405020304" pitchFamily="18" charset="0"/>
              </a:rPr>
              <a:t> - б</a:t>
            </a:r>
            <a:r>
              <a:rPr lang="ru-RU" sz="3600" b="1" dirty="0" err="1">
                <a:solidFill>
                  <a:schemeClr val="tx1"/>
                </a:solidFill>
                <a:latin typeface="Times New Roman" panose="02020603050405020304" pitchFamily="18" charset="0"/>
                <a:cs typeface="Times New Roman" panose="02020603050405020304" pitchFamily="18" charset="0"/>
              </a:rPr>
              <a:t>олашақтың</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икемді</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дағдылары</a:t>
            </a:r>
            <a:r>
              <a:rPr lang="ru-RU" sz="3600" b="1" dirty="0">
                <a:solidFill>
                  <a:schemeClr val="tx1"/>
                </a:solidFill>
                <a:latin typeface="Times New Roman" panose="02020603050405020304" pitchFamily="18" charset="0"/>
                <a:cs typeface="Times New Roman" panose="02020603050405020304" pitchFamily="18" charset="0"/>
              </a:rPr>
              <a:t>:</a:t>
            </a:r>
            <a:br>
              <a:rPr lang="ru-RU" sz="3600" b="1" dirty="0">
                <a:solidFill>
                  <a:srgbClr val="C00000"/>
                </a:solidFill>
                <a:latin typeface="Times New Roman" panose="02020603050405020304" pitchFamily="18" charset="0"/>
                <a:cs typeface="Times New Roman" panose="02020603050405020304" pitchFamily="18" charset="0"/>
              </a:rPr>
            </a:b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781234" y="2286000"/>
            <a:ext cx="3316633" cy="3147134"/>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n-US" sz="3200" b="1" dirty="0">
                <a:latin typeface="Times New Roman" panose="02020603050405020304" pitchFamily="18" charset="0"/>
                <a:cs typeface="Times New Roman" panose="02020603050405020304" pitchFamily="18" charset="0"/>
              </a:rPr>
              <a:t>Soft </a:t>
            </a:r>
            <a:r>
              <a:rPr lang="en-US" sz="3200" b="1" dirty="0" err="1">
                <a:latin typeface="Times New Roman" panose="02020603050405020304" pitchFamily="18" charset="0"/>
                <a:cs typeface="Times New Roman" panose="02020603050405020304" pitchFamily="18" charset="0"/>
              </a:rPr>
              <a:t>skils</a:t>
            </a:r>
            <a:r>
              <a:rPr lang="kk-KZ" sz="3200" b="1" dirty="0">
                <a:latin typeface="Times New Roman" panose="02020603050405020304" pitchFamily="18" charset="0"/>
                <a:cs typeface="Times New Roman" panose="02020603050405020304" pitchFamily="18" charset="0"/>
              </a:rPr>
              <a:t> дағдыларын дамыту -</a:t>
            </a:r>
            <a:r>
              <a:rPr lang="ru-RU" sz="3200" b="1" i="0" dirty="0">
                <a:solidFill>
                  <a:srgbClr val="000000"/>
                </a:solidFill>
                <a:effectLst/>
                <a:latin typeface="Times New Roman" panose="02020603050405020304" pitchFamily="18" charset="0"/>
                <a:cs typeface="Times New Roman" panose="02020603050405020304" pitchFamily="18" charset="0"/>
              </a:rPr>
              <a:t> </a:t>
            </a:r>
            <a:r>
              <a:rPr lang="ru-RU" sz="3200" b="1" i="0" dirty="0" err="1">
                <a:solidFill>
                  <a:srgbClr val="000000"/>
                </a:solidFill>
                <a:effectLst/>
                <a:latin typeface="Times New Roman" panose="02020603050405020304" pitchFamily="18" charset="0"/>
                <a:cs typeface="Times New Roman" panose="02020603050405020304" pitchFamily="18" charset="0"/>
              </a:rPr>
              <a:t>баланың</a:t>
            </a:r>
            <a:r>
              <a:rPr lang="ru-RU" sz="3200" b="1" i="0" dirty="0">
                <a:solidFill>
                  <a:srgbClr val="000000"/>
                </a:solidFill>
                <a:effectLst/>
                <a:latin typeface="Times New Roman" panose="02020603050405020304" pitchFamily="18" charset="0"/>
                <a:cs typeface="Times New Roman" panose="02020603050405020304" pitchFamily="18" charset="0"/>
              </a:rPr>
              <a:t> </a:t>
            </a:r>
            <a:r>
              <a:rPr lang="ru-RU" sz="3200" b="1" i="0" dirty="0" err="1">
                <a:solidFill>
                  <a:srgbClr val="000000"/>
                </a:solidFill>
                <a:effectLst/>
                <a:latin typeface="Times New Roman" panose="02020603050405020304" pitchFamily="18" charset="0"/>
                <a:cs typeface="Times New Roman" panose="02020603050405020304" pitchFamily="18" charset="0"/>
              </a:rPr>
              <a:t>табысты</a:t>
            </a:r>
            <a:r>
              <a:rPr lang="ru-RU" sz="3200" b="1" i="0" dirty="0">
                <a:solidFill>
                  <a:srgbClr val="000000"/>
                </a:solidFill>
                <a:effectLst/>
                <a:latin typeface="Times New Roman" panose="02020603050405020304" pitchFamily="18" charset="0"/>
                <a:cs typeface="Times New Roman" panose="02020603050405020304" pitchFamily="18" charset="0"/>
              </a:rPr>
              <a:t> </a:t>
            </a:r>
            <a:r>
              <a:rPr lang="ru-RU" sz="3200" b="1" i="0" dirty="0" err="1">
                <a:solidFill>
                  <a:srgbClr val="000000"/>
                </a:solidFill>
                <a:effectLst/>
                <a:latin typeface="Times New Roman" panose="02020603050405020304" pitchFamily="18" charset="0"/>
                <a:cs typeface="Times New Roman" panose="02020603050405020304" pitchFamily="18" charset="0"/>
              </a:rPr>
              <a:t>болашағының</a:t>
            </a:r>
            <a:r>
              <a:rPr lang="ru-RU" sz="3200" b="1" i="0" dirty="0">
                <a:solidFill>
                  <a:srgbClr val="000000"/>
                </a:solidFill>
                <a:effectLst/>
                <a:latin typeface="Times New Roman" panose="02020603050405020304" pitchFamily="18" charset="0"/>
                <a:cs typeface="Times New Roman" panose="02020603050405020304" pitchFamily="18" charset="0"/>
              </a:rPr>
              <a:t> </a:t>
            </a:r>
            <a:r>
              <a:rPr lang="ru-RU" sz="3200" b="1" i="0" dirty="0" err="1">
                <a:solidFill>
                  <a:srgbClr val="000000"/>
                </a:solidFill>
                <a:effectLst/>
                <a:latin typeface="Times New Roman" panose="02020603050405020304" pitchFamily="18" charset="0"/>
                <a:cs typeface="Times New Roman" panose="02020603050405020304" pitchFamily="18" charset="0"/>
              </a:rPr>
              <a:t>кепілі</a:t>
            </a:r>
            <a:endParaRPr lang="ru-RU" sz="3200" b="1"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3841BF90-3B7C-934F-8383-F401261F77C0}"/>
              </a:ext>
            </a:extLst>
          </p:cNvPr>
          <p:cNvPicPr>
            <a:picLocks noChangeAspect="1"/>
          </p:cNvPicPr>
          <p:nvPr/>
        </p:nvPicPr>
        <p:blipFill rotWithShape="1">
          <a:blip r:embed="rId2"/>
          <a:srcRect l="4372" t="15504" r="51219" b="26092"/>
          <a:stretch/>
        </p:blipFill>
        <p:spPr>
          <a:xfrm>
            <a:off x="4665474" y="2285999"/>
            <a:ext cx="3013451" cy="4402667"/>
          </a:xfrm>
          <a:prstGeom prst="rect">
            <a:avLst/>
          </a:prstGeom>
        </p:spPr>
      </p:pic>
      <p:sp>
        <p:nvSpPr>
          <p:cNvPr id="9" name="TextBox 8"/>
          <p:cNvSpPr txBox="1"/>
          <p:nvPr/>
        </p:nvSpPr>
        <p:spPr>
          <a:xfrm>
            <a:off x="8212666" y="2285999"/>
            <a:ext cx="3674534" cy="34470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kk-KZ" sz="2000" b="1" dirty="0">
                <a:latin typeface="Times New Roman" panose="02020603050405020304" pitchFamily="18" charset="0"/>
                <a:cs typeface="Times New Roman" panose="02020603050405020304" pitchFamily="18" charset="0"/>
              </a:rPr>
              <a:t>Коммуникативті дағдылар</a:t>
            </a:r>
          </a:p>
          <a:p>
            <a:pPr marL="342900" indent="-342900">
              <a:buAutoNum type="arabicPeriod"/>
            </a:pPr>
            <a:r>
              <a:rPr lang="kk-KZ" sz="2000" b="1" dirty="0">
                <a:latin typeface="Times New Roman" panose="02020603050405020304" pitchFamily="18" charset="0"/>
                <a:cs typeface="Times New Roman" panose="02020603050405020304" pitchFamily="18" charset="0"/>
              </a:rPr>
              <a:t>Ақпараттық сауаттылық</a:t>
            </a:r>
          </a:p>
          <a:p>
            <a:pPr marL="342900" indent="-342900">
              <a:buAutoNum type="arabicPeriod"/>
            </a:pPr>
            <a:r>
              <a:rPr lang="kk-KZ" sz="2000" b="1" dirty="0">
                <a:latin typeface="Times New Roman" panose="02020603050405020304" pitchFamily="18" charset="0"/>
                <a:cs typeface="Times New Roman" panose="02020603050405020304" pitchFamily="18" charset="0"/>
              </a:rPr>
              <a:t>Күрделі мәселелерді шеше білу</a:t>
            </a:r>
          </a:p>
          <a:p>
            <a:pPr marL="342900" indent="-342900">
              <a:buAutoNum type="arabicPeriod"/>
            </a:pPr>
            <a:r>
              <a:rPr lang="kk-KZ" sz="2000" b="1" dirty="0">
                <a:latin typeface="Times New Roman" panose="02020603050405020304" pitchFamily="18" charset="0"/>
                <a:cs typeface="Times New Roman" panose="02020603050405020304" pitchFamily="18" charset="0"/>
              </a:rPr>
              <a:t>Сыни ойлау</a:t>
            </a:r>
          </a:p>
          <a:p>
            <a:pPr marL="342900" indent="-342900">
              <a:buAutoNum type="arabicPeriod"/>
            </a:pPr>
            <a:r>
              <a:rPr lang="kk-KZ" sz="2000" b="1" dirty="0">
                <a:latin typeface="Times New Roman" panose="02020603050405020304" pitchFamily="18" charset="0"/>
                <a:cs typeface="Times New Roman" panose="02020603050405020304" pitchFamily="18" charset="0"/>
              </a:rPr>
              <a:t>Креативті ойлау</a:t>
            </a:r>
          </a:p>
          <a:p>
            <a:r>
              <a:rPr lang="kk-KZ" sz="2000" b="1" dirty="0">
                <a:latin typeface="Times New Roman" panose="02020603050405020304" pitchFamily="18" charset="0"/>
                <a:cs typeface="Times New Roman" panose="02020603050405020304" pitchFamily="18" charset="0"/>
              </a:rPr>
              <a:t>6.  Өзін-өзі басқару </a:t>
            </a:r>
          </a:p>
          <a:p>
            <a:r>
              <a:rPr lang="kk-KZ" sz="2000" b="1" dirty="0">
                <a:latin typeface="Times New Roman" panose="02020603050405020304" pitchFamily="18" charset="0"/>
                <a:cs typeface="Times New Roman" panose="02020603050405020304" pitchFamily="18" charset="0"/>
              </a:rPr>
              <a:t>7.  Когнитивті икемділік  </a:t>
            </a:r>
            <a:endParaRPr lang="en-US" sz="2000" b="1"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9.  Топпен жұмыс жасау</a:t>
            </a:r>
          </a:p>
          <a:p>
            <a:r>
              <a:rPr lang="kk-KZ" sz="2000" b="1" dirty="0">
                <a:latin typeface="Times New Roman" panose="02020603050405020304" pitchFamily="18" charset="0"/>
                <a:cs typeface="Times New Roman" panose="02020603050405020304" pitchFamily="18" charset="0"/>
              </a:rPr>
              <a:t>10. Эмоционалды зият</a:t>
            </a:r>
          </a:p>
          <a:p>
            <a:pPr marL="342900" indent="-342900">
              <a:buAutoNum type="arabicPeriod"/>
            </a:pP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789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D76159-7FE9-4021-8DF7-6E8D3756DD60}"/>
              </a:ext>
            </a:extLst>
          </p:cNvPr>
          <p:cNvSpPr>
            <a:spLocks noGrp="1"/>
          </p:cNvSpPr>
          <p:nvPr>
            <p:ph idx="1"/>
          </p:nvPr>
        </p:nvSpPr>
        <p:spPr>
          <a:xfrm>
            <a:off x="933450" y="331063"/>
            <a:ext cx="8439150" cy="6269762"/>
          </a:xfrm>
        </p:spPr>
        <p:txBody>
          <a:bodyPr>
            <a:normAutofit fontScale="70000" lnSpcReduction="20000"/>
          </a:bodyPr>
          <a:lstStyle/>
          <a:p>
            <a:pPr marL="0" indent="0" algn="ctr">
              <a:buNone/>
            </a:pPr>
            <a:r>
              <a:rPr lang="ru-RU" sz="3600" b="1" dirty="0" err="1">
                <a:solidFill>
                  <a:srgbClr val="FF0000"/>
                </a:solidFill>
                <a:latin typeface="Times New Roman" panose="02020603050405020304" pitchFamily="18" charset="0"/>
                <a:cs typeface="Times New Roman" panose="02020603050405020304" pitchFamily="18" charset="0"/>
              </a:rPr>
              <a:t>Эмоционалды</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зиятты</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қалай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дамытуға</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болады</a:t>
            </a:r>
            <a:r>
              <a:rPr lang="ru-RU" sz="3600" b="1" dirty="0">
                <a:latin typeface="Times New Roman" panose="02020603050405020304" pitchFamily="18" charset="0"/>
                <a:cs typeface="Times New Roman" panose="02020603050405020304" pitchFamily="18" charset="0"/>
              </a:rPr>
              <a:t>?</a:t>
            </a:r>
          </a:p>
          <a:p>
            <a:pPr marL="0" indent="0" algn="ctr">
              <a:buNone/>
            </a:pPr>
            <a:endParaRPr lang="kk-KZ" sz="3600" b="1" dirty="0">
              <a:latin typeface="Times New Roman" panose="02020603050405020304" pitchFamily="18" charset="0"/>
              <a:cs typeface="Times New Roman" panose="02020603050405020304" pitchFamily="18" charset="0"/>
            </a:endParaRPr>
          </a:p>
          <a:p>
            <a:pPr algn="just"/>
            <a:r>
              <a:rPr lang="kk-KZ" sz="4000" dirty="0">
                <a:latin typeface="Times New Roman" panose="02020603050405020304" pitchFamily="18" charset="0"/>
                <a:cs typeface="Times New Roman" panose="02020603050405020304" pitchFamily="18" charset="0"/>
              </a:rPr>
              <a:t>Өзіңіздің эмоционалды реакцияларыңызды байқауға тырысыңыз! </a:t>
            </a:r>
          </a:p>
          <a:p>
            <a:pPr algn="just"/>
            <a:r>
              <a:rPr lang="kk-KZ" sz="4000" dirty="0">
                <a:latin typeface="Times New Roman" panose="02020603050405020304" pitchFamily="18" charset="0"/>
                <a:cs typeface="Times New Roman" panose="02020603050405020304" pitchFamily="18" charset="0"/>
              </a:rPr>
              <a:t>Өзіңізге және айналаңызда не болып жатқанын байқау, өзгені тыңдауға көңіл бөліңіз!</a:t>
            </a:r>
          </a:p>
          <a:p>
            <a:pPr algn="just"/>
            <a:r>
              <a:rPr lang="kk-KZ" sz="4000" dirty="0">
                <a:latin typeface="Times New Roman" panose="02020603050405020304" pitchFamily="18" charset="0"/>
                <a:cs typeface="Times New Roman" panose="02020603050405020304" pitchFamily="18" charset="0"/>
              </a:rPr>
              <a:t>Өз сезімдеріңізді басқаруға тырысыңыз!</a:t>
            </a:r>
          </a:p>
          <a:p>
            <a:pPr marL="0" indent="0" algn="ctr">
              <a:buNone/>
            </a:pPr>
            <a:endParaRPr lang="kk-KZ" sz="4000" dirty="0">
              <a:latin typeface="Times New Roman" panose="02020603050405020304" pitchFamily="18" charset="0"/>
              <a:cs typeface="Times New Roman" panose="02020603050405020304" pitchFamily="18" charset="0"/>
            </a:endParaRPr>
          </a:p>
          <a:p>
            <a:pPr marL="0" indent="0" algn="ctr">
              <a:buNone/>
            </a:pPr>
            <a:r>
              <a:rPr lang="kk-KZ" sz="4000" dirty="0">
                <a:latin typeface="Times New Roman" panose="02020603050405020304" pitchFamily="18" charset="0"/>
                <a:cs typeface="Times New Roman" panose="02020603050405020304" pitchFamily="18" charset="0"/>
              </a:rPr>
              <a:t>Құрметті, әріптестер қазір Сіздермен американ психологы Николас Холлдың әдістемесі бойынша бойыңыздағы эмоционалды зият дағдыларын анықтау тестінен өтіп, өмірде өз эмоцияңызды басқара алатыныңызға көз жеткізуге болады.</a:t>
            </a:r>
          </a:p>
          <a:p>
            <a:pPr marL="0" indent="0" algn="ctr">
              <a:buNone/>
            </a:pPr>
            <a:endParaRPr lang="kk-KZ" b="1" dirty="0">
              <a:latin typeface="Times New Roman" panose="02020603050405020304" pitchFamily="18" charset="0"/>
              <a:cs typeface="Times New Roman" panose="02020603050405020304" pitchFamily="18" charset="0"/>
            </a:endParaRPr>
          </a:p>
          <a:p>
            <a:pPr marL="0" indent="0" algn="ctr">
              <a:buNone/>
            </a:pPr>
            <a:r>
              <a:rPr lang="en-US" sz="3200"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https://psytests.org/emotional/hallF6.html</a:t>
            </a:r>
            <a:endParaRPr lang="ru-RU" sz="3200" b="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1F70A76F-B18E-44E9-9728-A250DF96D4B3}"/>
              </a:ext>
            </a:extLst>
          </p:cNvPr>
          <p:cNvPicPr>
            <a:picLocks noChangeAspect="1"/>
          </p:cNvPicPr>
          <p:nvPr/>
        </p:nvPicPr>
        <p:blipFill>
          <a:blip r:embed="rId3"/>
          <a:stretch>
            <a:fillRect/>
          </a:stretch>
        </p:blipFill>
        <p:spPr>
          <a:xfrm>
            <a:off x="9372600" y="178847"/>
            <a:ext cx="2686050" cy="2871465"/>
          </a:xfrm>
          <a:prstGeom prst="rect">
            <a:avLst/>
          </a:prstGeom>
        </p:spPr>
      </p:pic>
    </p:spTree>
    <p:extLst>
      <p:ext uri="{BB962C8B-B14F-4D97-AF65-F5344CB8AC3E}">
        <p14:creationId xmlns:p14="http://schemas.microsoft.com/office/powerpoint/2010/main" val="295138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3F8B96-072F-446F-97FD-FBEB2124450B}"/>
              </a:ext>
            </a:extLst>
          </p:cNvPr>
          <p:cNvSpPr>
            <a:spLocks noGrp="1"/>
          </p:cNvSpPr>
          <p:nvPr>
            <p:ph type="title"/>
          </p:nvPr>
        </p:nvSpPr>
        <p:spPr>
          <a:xfrm>
            <a:off x="807868" y="164974"/>
            <a:ext cx="11132598" cy="1502733"/>
          </a:xfrm>
        </p:spPr>
        <p:txBody>
          <a:bodyPr>
            <a:normAutofit/>
          </a:bodyPr>
          <a:lstStyle/>
          <a:p>
            <a:pPr algn="just"/>
            <a:r>
              <a:rPr lang="en-US"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https://psytests.org/emotional/hallF6.html</a:t>
            </a:r>
            <a:r>
              <a:rPr lang="kk-KZ" dirty="0">
                <a:solidFill>
                  <a:srgbClr val="FF0000"/>
                </a:solidFill>
                <a:latin typeface="Times New Roman" panose="02020603050405020304" pitchFamily="18" charset="0"/>
                <a:cs typeface="Times New Roman" panose="02020603050405020304" pitchFamily="18" charset="0"/>
              </a:rPr>
              <a:t> </a:t>
            </a:r>
            <a:r>
              <a:rPr lang="ru-RU" sz="2700" b="0" i="0" cap="small" dirty="0">
                <a:solidFill>
                  <a:schemeClr val="tx1"/>
                </a:solidFill>
                <a:effectLst/>
                <a:latin typeface="Times New Roman" panose="02020603050405020304" pitchFamily="18" charset="0"/>
                <a:cs typeface="Times New Roman" panose="02020603050405020304" pitchFamily="18" charset="0"/>
              </a:rPr>
              <a:t>)</a:t>
            </a:r>
            <a:br>
              <a:rPr lang="ru-RU" sz="2700" b="0" i="0" cap="small" dirty="0">
                <a:solidFill>
                  <a:srgbClr val="153B63"/>
                </a:solidFill>
                <a:effectLst/>
                <a:latin typeface="Times New Roman" panose="02020603050405020304" pitchFamily="18" charset="0"/>
                <a:cs typeface="Times New Roman" panose="02020603050405020304" pitchFamily="18" charset="0"/>
              </a:rPr>
            </a:br>
            <a:br>
              <a:rPr lang="kk-KZ" sz="2700" dirty="0">
                <a:latin typeface="Times New Roman" panose="02020603050405020304" pitchFamily="18" charset="0"/>
                <a:cs typeface="Times New Roman" panose="02020603050405020304" pitchFamily="18" charset="0"/>
              </a:rPr>
            </a:br>
            <a:endParaRPr lang="ru-RU" sz="27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478089C8-7349-4A62-B42E-285AC4BEB069}"/>
              </a:ext>
            </a:extLst>
          </p:cNvPr>
          <p:cNvPicPr>
            <a:picLocks noGrp="1" noChangeAspect="1"/>
          </p:cNvPicPr>
          <p:nvPr>
            <p:ph idx="1"/>
          </p:nvPr>
        </p:nvPicPr>
        <p:blipFill>
          <a:blip r:embed="rId3"/>
          <a:stretch>
            <a:fillRect/>
          </a:stretch>
        </p:blipFill>
        <p:spPr>
          <a:xfrm>
            <a:off x="683581" y="941631"/>
            <a:ext cx="5663954" cy="5916369"/>
          </a:xfrm>
        </p:spPr>
      </p:pic>
      <p:pic>
        <p:nvPicPr>
          <p:cNvPr id="7" name="Рисунок 6">
            <a:extLst>
              <a:ext uri="{FF2B5EF4-FFF2-40B4-BE49-F238E27FC236}">
                <a16:creationId xmlns:a16="http://schemas.microsoft.com/office/drawing/2014/main" id="{33DD3B35-F0F1-4FCF-87B8-8C0E8D034D2F}"/>
              </a:ext>
            </a:extLst>
          </p:cNvPr>
          <p:cNvPicPr>
            <a:picLocks noChangeAspect="1"/>
          </p:cNvPicPr>
          <p:nvPr/>
        </p:nvPicPr>
        <p:blipFill>
          <a:blip r:embed="rId4"/>
          <a:stretch>
            <a:fillRect/>
          </a:stretch>
        </p:blipFill>
        <p:spPr>
          <a:xfrm>
            <a:off x="6086475" y="3419475"/>
            <a:ext cx="19050" cy="19050"/>
          </a:xfrm>
          <a:prstGeom prst="rect">
            <a:avLst/>
          </a:prstGeom>
        </p:spPr>
      </p:pic>
      <p:pic>
        <p:nvPicPr>
          <p:cNvPr id="3" name="Рисунок 2">
            <a:extLst>
              <a:ext uri="{FF2B5EF4-FFF2-40B4-BE49-F238E27FC236}">
                <a16:creationId xmlns:a16="http://schemas.microsoft.com/office/drawing/2014/main" id="{38F95665-504F-4303-908B-A3BF51BB0016}"/>
              </a:ext>
            </a:extLst>
          </p:cNvPr>
          <p:cNvPicPr>
            <a:picLocks noChangeAspect="1"/>
          </p:cNvPicPr>
          <p:nvPr/>
        </p:nvPicPr>
        <p:blipFill>
          <a:blip r:embed="rId5"/>
          <a:stretch>
            <a:fillRect/>
          </a:stretch>
        </p:blipFill>
        <p:spPr>
          <a:xfrm>
            <a:off x="6466284" y="1028515"/>
            <a:ext cx="5944699" cy="4282207"/>
          </a:xfrm>
          <a:prstGeom prst="rect">
            <a:avLst/>
          </a:prstGeom>
        </p:spPr>
      </p:pic>
    </p:spTree>
    <p:extLst>
      <p:ext uri="{BB962C8B-B14F-4D97-AF65-F5344CB8AC3E}">
        <p14:creationId xmlns:p14="http://schemas.microsoft.com/office/powerpoint/2010/main" val="107924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719091" y="1997065"/>
            <a:ext cx="5088467" cy="4860935"/>
          </a:xfrm>
          <a:prstGeom prst="round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indent="-342900">
              <a:lnSpc>
                <a:spcPct val="150000"/>
              </a:lnSpc>
              <a:buFont typeface="Wingdings" panose="05000000000000000000" pitchFamily="2" charset="2"/>
              <a:buChar char="q"/>
            </a:pPr>
            <a:r>
              <a:rPr lang="ru-RU" sz="2400" b="1" dirty="0">
                <a:solidFill>
                  <a:schemeClr val="tx1"/>
                </a:solidFill>
                <a:latin typeface="Times New Roman" panose="02020603050405020304" pitchFamily="18" charset="0"/>
                <a:cs typeface="Times New Roman" panose="02020603050405020304" pitchFamily="18" charset="0"/>
              </a:rPr>
              <a:t>дау-</a:t>
            </a:r>
            <a:r>
              <a:rPr lang="ru-RU" sz="2400" b="1" dirty="0" err="1">
                <a:solidFill>
                  <a:schemeClr val="tx1"/>
                </a:solidFill>
                <a:latin typeface="Times New Roman" panose="02020603050405020304" pitchFamily="18" charset="0"/>
                <a:cs typeface="Times New Roman" panose="02020603050405020304" pitchFamily="18" charset="0"/>
              </a:rPr>
              <a:t>дамайға</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берілу</a:t>
            </a:r>
            <a:r>
              <a:rPr lang="ru-RU" sz="2400" b="1" dirty="0">
                <a:solidFill>
                  <a:schemeClr val="tx1"/>
                </a:solidFill>
                <a:latin typeface="Times New Roman" panose="02020603050405020304" pitchFamily="18" charset="0"/>
                <a:cs typeface="Times New Roman" panose="02020603050405020304" pitchFamily="18" charset="0"/>
              </a:rPr>
              <a:t>,</a:t>
            </a:r>
          </a:p>
          <a:p>
            <a:pPr indent="-342900">
              <a:lnSpc>
                <a:spcPct val="150000"/>
              </a:lnSpc>
              <a:buFont typeface="Wingdings" panose="05000000000000000000" pitchFamily="2" charset="2"/>
              <a:buChar char="q"/>
            </a:pPr>
            <a:r>
              <a:rPr lang="ru-RU" sz="2400" b="1" dirty="0" err="1">
                <a:solidFill>
                  <a:schemeClr val="tx1"/>
                </a:solidFill>
                <a:latin typeface="Times New Roman" panose="02020603050405020304" pitchFamily="18" charset="0"/>
                <a:cs typeface="Times New Roman" panose="02020603050405020304" pitchFamily="18" charset="0"/>
              </a:rPr>
              <a:t>ашуланшақтық</a:t>
            </a:r>
            <a:r>
              <a:rPr lang="ru-RU" sz="2400" b="1" dirty="0">
                <a:solidFill>
                  <a:schemeClr val="tx1"/>
                </a:solidFill>
                <a:latin typeface="Times New Roman" panose="02020603050405020304" pitchFamily="18" charset="0"/>
                <a:cs typeface="Times New Roman" panose="02020603050405020304" pitchFamily="18" charset="0"/>
              </a:rPr>
              <a:t>,</a:t>
            </a:r>
          </a:p>
          <a:p>
            <a:pPr indent="-342900">
              <a:lnSpc>
                <a:spcPct val="150000"/>
              </a:lnSpc>
              <a:buFont typeface="Wingdings" panose="05000000000000000000" pitchFamily="2" charset="2"/>
              <a:buChar char="q"/>
            </a:pPr>
            <a:r>
              <a:rPr lang="ru-RU" sz="2400" b="1" dirty="0" err="1">
                <a:solidFill>
                  <a:schemeClr val="tx1"/>
                </a:solidFill>
                <a:latin typeface="Times New Roman" panose="02020603050405020304" pitchFamily="18" charset="0"/>
                <a:cs typeface="Times New Roman" panose="02020603050405020304" pitchFamily="18" charset="0"/>
              </a:rPr>
              <a:t>жасқаншақтық</a:t>
            </a:r>
            <a:r>
              <a:rPr lang="ru-RU" sz="2400" b="1" dirty="0">
                <a:solidFill>
                  <a:schemeClr val="tx1"/>
                </a:solidFill>
                <a:latin typeface="Times New Roman" panose="02020603050405020304" pitchFamily="18" charset="0"/>
                <a:cs typeface="Times New Roman" panose="02020603050405020304" pitchFamily="18" charset="0"/>
              </a:rPr>
              <a:t>,</a:t>
            </a:r>
          </a:p>
          <a:p>
            <a:pPr indent="-342900">
              <a:lnSpc>
                <a:spcPct val="150000"/>
              </a:lnSpc>
              <a:buFont typeface="Wingdings" panose="05000000000000000000" pitchFamily="2" charset="2"/>
              <a:buChar char="q"/>
            </a:pPr>
            <a:r>
              <a:rPr lang="ru-RU" sz="2400" b="1" dirty="0" err="1">
                <a:solidFill>
                  <a:schemeClr val="tx1"/>
                </a:solidFill>
                <a:latin typeface="Times New Roman" panose="02020603050405020304" pitchFamily="18" charset="0"/>
                <a:cs typeface="Times New Roman" panose="02020603050405020304" pitchFamily="18" charset="0"/>
              </a:rPr>
              <a:t>бәрін</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бақылауда</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ұстау</a:t>
            </a:r>
            <a:r>
              <a:rPr lang="ru-RU" sz="2400" b="1" dirty="0">
                <a:solidFill>
                  <a:schemeClr val="tx1"/>
                </a:solidFill>
                <a:latin typeface="Times New Roman" panose="02020603050405020304" pitchFamily="18" charset="0"/>
                <a:cs typeface="Times New Roman" panose="02020603050405020304" pitchFamily="18" charset="0"/>
              </a:rPr>
              <a:t>,</a:t>
            </a:r>
          </a:p>
          <a:p>
            <a:pPr indent="-342900">
              <a:lnSpc>
                <a:spcPct val="150000"/>
              </a:lnSpc>
              <a:buFont typeface="Wingdings" panose="05000000000000000000" pitchFamily="2" charset="2"/>
              <a:buChar char="q"/>
            </a:pPr>
            <a:r>
              <a:rPr lang="ru-RU" sz="2400" b="1" dirty="0" err="1">
                <a:solidFill>
                  <a:schemeClr val="tx1"/>
                </a:solidFill>
                <a:latin typeface="Times New Roman" panose="02020603050405020304" pitchFamily="18" charset="0"/>
                <a:cs typeface="Times New Roman" panose="02020603050405020304" pitchFamily="18" charset="0"/>
              </a:rPr>
              <a:t>Ызаға</a:t>
            </a:r>
            <a:r>
              <a:rPr lang="ru-RU" sz="2400" b="1" dirty="0">
                <a:solidFill>
                  <a:schemeClr val="tx1"/>
                </a:solidFill>
                <a:latin typeface="Times New Roman" panose="02020603050405020304" pitchFamily="18" charset="0"/>
                <a:cs typeface="Times New Roman" panose="02020603050405020304" pitchFamily="18" charset="0"/>
              </a:rPr>
              <a:t> бой </a:t>
            </a:r>
            <a:r>
              <a:rPr lang="ru-RU" sz="2400" b="1" dirty="0" err="1">
                <a:solidFill>
                  <a:schemeClr val="tx1"/>
                </a:solidFill>
                <a:latin typeface="Times New Roman" panose="02020603050405020304" pitchFamily="18" charset="0"/>
                <a:cs typeface="Times New Roman" panose="02020603050405020304" pitchFamily="18" charset="0"/>
              </a:rPr>
              <a:t>алдыру</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086036" y="164483"/>
            <a:ext cx="5088466" cy="1498600"/>
          </a:xfrm>
          <a:prstGeom prst="round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800" b="1" dirty="0" err="1">
                <a:solidFill>
                  <a:schemeClr val="tx1"/>
                </a:solidFill>
                <a:latin typeface="Times New Roman" panose="02020603050405020304" pitchFamily="18" charset="0"/>
                <a:cs typeface="Times New Roman" panose="02020603050405020304" pitchFamily="18" charset="0"/>
              </a:rPr>
              <a:t>Төмен</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эмоционалды</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зияткерліктің</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белгілері</a:t>
            </a:r>
            <a:r>
              <a:rPr lang="ru-RU" sz="2800" b="1" dirty="0">
                <a:solidFill>
                  <a:schemeClr val="tx1"/>
                </a:solidFill>
                <a:latin typeface="Times New Roman" panose="02020603050405020304" pitchFamily="18" charset="0"/>
                <a:cs typeface="Times New Roman" panose="02020603050405020304" pitchFamily="18" charset="0"/>
              </a:rPr>
              <a:t>:</a:t>
            </a:r>
          </a:p>
        </p:txBody>
      </p:sp>
      <p:sp>
        <p:nvSpPr>
          <p:cNvPr id="9" name="Скругленный прямоугольник 8"/>
          <p:cNvSpPr/>
          <p:nvPr/>
        </p:nvSpPr>
        <p:spPr>
          <a:xfrm>
            <a:off x="6326737" y="93462"/>
            <a:ext cx="5088466" cy="1498600"/>
          </a:xfrm>
          <a:prstGeom prst="round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400" b="1" dirty="0" err="1">
                <a:solidFill>
                  <a:schemeClr val="tx1"/>
                </a:solidFill>
                <a:latin typeface="Times New Roman" panose="02020603050405020304" pitchFamily="18" charset="0"/>
                <a:cs typeface="Times New Roman" panose="02020603050405020304" pitchFamily="18" charset="0"/>
              </a:rPr>
              <a:t>Жоғары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эмоционалды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зияты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бірқатар</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маңызды</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қабілеттерге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ие</a:t>
            </a:r>
            <a:r>
              <a:rPr lang="ru-RU" sz="2400" b="1" dirty="0">
                <a:solidFill>
                  <a:schemeClr val="tx1"/>
                </a:solidFill>
                <a:latin typeface="Times New Roman" panose="02020603050405020304" pitchFamily="18" charset="0"/>
                <a:cs typeface="Times New Roman" panose="02020603050405020304" pitchFamily="18" charset="0"/>
              </a:rPr>
              <a:t>:</a:t>
            </a:r>
          </a:p>
        </p:txBody>
      </p:sp>
      <p:sp>
        <p:nvSpPr>
          <p:cNvPr id="10" name="Скругленный прямоугольник 9"/>
          <p:cNvSpPr/>
          <p:nvPr/>
        </p:nvSpPr>
        <p:spPr>
          <a:xfrm>
            <a:off x="6096000" y="1823950"/>
            <a:ext cx="6013142" cy="5034050"/>
          </a:xfrm>
          <a:prstGeom prst="roundRect">
            <a:avLst/>
          </a:prstGeom>
          <a:solidFill>
            <a:schemeClr val="accent4">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өз</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эмоцияларын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түсінеді</a:t>
            </a:r>
            <a:r>
              <a:rPr lang="ru-RU" sz="2000" b="1" dirty="0">
                <a:solidFill>
                  <a:schemeClr val="tx1"/>
                </a:solidFill>
                <a:latin typeface="Times New Roman" panose="02020603050405020304" pitchFamily="18" charset="0"/>
                <a:cs typeface="Times New Roman" panose="02020603050405020304" pitchFamily="18" charset="0"/>
              </a:rPr>
              <a:t>;</a:t>
            </a:r>
          </a:p>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адамдармен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қарым-қатынаста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сезімдер</a:t>
            </a:r>
            <a:r>
              <a:rPr lang="ru-RU" sz="2000" b="1" dirty="0">
                <a:solidFill>
                  <a:schemeClr val="tx1"/>
                </a:solidFill>
                <a:latin typeface="Times New Roman" panose="02020603050405020304" pitchFamily="18" charset="0"/>
                <a:cs typeface="Times New Roman" panose="02020603050405020304" pitchFamily="18" charset="0"/>
              </a:rPr>
              <a:t> мен </a:t>
            </a:r>
            <a:r>
              <a:rPr lang="ru-RU" sz="2000" b="1" dirty="0" err="1">
                <a:solidFill>
                  <a:schemeClr val="tx1"/>
                </a:solidFill>
                <a:latin typeface="Times New Roman" panose="02020603050405020304" pitchFamily="18" charset="0"/>
                <a:cs typeface="Times New Roman" panose="02020603050405020304" pitchFamily="18" charset="0"/>
              </a:rPr>
              <a:t>эмоциялардың</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рөлін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біледі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өзінің</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эмоцияларын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ортада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жағымды</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қатынастар</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орнату</a:t>
            </a:r>
            <a:r>
              <a:rPr lang="ru-RU" sz="2000" b="1" dirty="0">
                <a:solidFill>
                  <a:schemeClr val="tx1"/>
                </a:solidFill>
                <a:latin typeface="Times New Roman" panose="02020603050405020304" pitchFamily="18" charset="0"/>
                <a:cs typeface="Times New Roman" panose="02020603050405020304" pitchFamily="18" charset="0"/>
              </a:rPr>
              <a:t> мен </a:t>
            </a:r>
            <a:r>
              <a:rPr lang="ru-RU" sz="2000" b="1" dirty="0" err="1">
                <a:solidFill>
                  <a:schemeClr val="tx1"/>
                </a:solidFill>
                <a:latin typeface="Times New Roman" panose="02020603050405020304" pitchFamily="18" charset="0"/>
                <a:cs typeface="Times New Roman" panose="02020603050405020304" pitchFamily="18" charset="0"/>
              </a:rPr>
              <a:t>қолдау</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үшін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білдіре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алады</a:t>
            </a:r>
            <a:r>
              <a:rPr lang="ru-RU" sz="2000" b="1" dirty="0">
                <a:solidFill>
                  <a:schemeClr val="tx1"/>
                </a:solidFill>
                <a:latin typeface="Times New Roman" panose="02020603050405020304" pitchFamily="18" charset="0"/>
                <a:cs typeface="Times New Roman" panose="02020603050405020304" pitchFamily="18" charset="0"/>
              </a:rPr>
              <a:t>;</a:t>
            </a:r>
          </a:p>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өзінің</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ішкі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әлемін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білуге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және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байытуға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тырысады</a:t>
            </a:r>
            <a:r>
              <a:rPr lang="ru-RU" sz="2000" b="1" dirty="0">
                <a:solidFill>
                  <a:schemeClr val="tx1"/>
                </a:solidFill>
                <a:latin typeface="Times New Roman" panose="02020603050405020304" pitchFamily="18" charset="0"/>
                <a:cs typeface="Times New Roman" panose="02020603050405020304" pitchFamily="18" charset="0"/>
              </a:rPr>
              <a:t>;</a:t>
            </a:r>
          </a:p>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өз</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эмоцияларын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реттей</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алады</a:t>
            </a:r>
            <a:r>
              <a:rPr lang="ru-RU" sz="2000" b="1" dirty="0">
                <a:solidFill>
                  <a:schemeClr val="tx1"/>
                </a:solidFill>
                <a:latin typeface="Times New Roman" panose="02020603050405020304" pitchFamily="18" charset="0"/>
                <a:cs typeface="Times New Roman" panose="02020603050405020304" pitchFamily="18" charset="0"/>
              </a:rPr>
              <a:t>;</a:t>
            </a:r>
          </a:p>
          <a:p>
            <a:pPr indent="-342900" algn="just">
              <a:lnSpc>
                <a:spcPct val="150000"/>
              </a:lnSpc>
              <a:buFont typeface="Wingdings" panose="05000000000000000000" pitchFamily="2" charset="2"/>
              <a:buChar char="q"/>
            </a:pPr>
            <a:r>
              <a:rPr lang="ru-RU" sz="2000" b="1" dirty="0" err="1">
                <a:solidFill>
                  <a:schemeClr val="tx1"/>
                </a:solidFill>
                <a:latin typeface="Times New Roman" panose="02020603050405020304" pitchFamily="18" charset="0"/>
                <a:cs typeface="Times New Roman" panose="02020603050405020304" pitchFamily="18" charset="0"/>
              </a:rPr>
              <a:t>ішкі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мотивациясын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басқара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алады</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мақсатқа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жетуге</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бағдарланған</a:t>
            </a:r>
            <a:endParaRPr lang="ru-R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39525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Уголки</Template>
  <TotalTime>1831</TotalTime>
  <Words>1061</Words>
  <Application>Microsoft Office PowerPoint</Application>
  <PresentationFormat>Широкоэкранный</PresentationFormat>
  <Paragraphs>104</Paragraphs>
  <Slides>20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Calibri</vt:lpstr>
      <vt:lpstr>Franklin Gothic Book</vt:lpstr>
      <vt:lpstr>Times New Roman</vt:lpstr>
      <vt:lpstr>Wingdings</vt:lpstr>
      <vt:lpstr>Crop</vt:lpstr>
      <vt:lpstr>ЭМОЦИОНАЛДЫ ЗИЯТТЫҢ ЖЕТІСТІККЕ ЖЕТКІЗУДЕГІ РӨЛІ</vt:lpstr>
      <vt:lpstr>Эмоционалды зият - дегеніміз не ?</vt:lpstr>
      <vt:lpstr>Презентация PowerPoint</vt:lpstr>
      <vt:lpstr>Презентация PowerPoint</vt:lpstr>
      <vt:lpstr>Презентация PowerPoint</vt:lpstr>
      <vt:lpstr>Soft skils  - болашақтың «икемді» дағдылары: </vt:lpstr>
      <vt:lpstr>Презентация PowerPoint</vt:lpstr>
      <vt:lpstr>https://psytests.org/emotional/hallF6.html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Практикалық тапсырмалар: «5 неге» </vt:lpstr>
      <vt:lpstr>Презентация PowerPoint</vt:lpstr>
      <vt:lpstr>Менің бақылау аймағым</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Эмоционалды интеллект</dc:title>
  <dc:creator>Пользователь</dc:creator>
  <cp:lastModifiedBy>Батыр</cp:lastModifiedBy>
  <cp:revision>189</cp:revision>
  <dcterms:created xsi:type="dcterms:W3CDTF">2020-10-31T05:56:02Z</dcterms:created>
  <dcterms:modified xsi:type="dcterms:W3CDTF">2020-11-20T06:47:25Z</dcterms:modified>
</cp:coreProperties>
</file>